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77" r:id="rId2"/>
    <p:sldId id="424" r:id="rId3"/>
    <p:sldId id="425" r:id="rId4"/>
    <p:sldId id="426" r:id="rId5"/>
    <p:sldId id="427" r:id="rId6"/>
    <p:sldId id="428" r:id="rId7"/>
    <p:sldId id="436" r:id="rId8"/>
    <p:sldId id="429" r:id="rId9"/>
    <p:sldId id="431" r:id="rId10"/>
    <p:sldId id="432" r:id="rId11"/>
    <p:sldId id="434" r:id="rId12"/>
    <p:sldId id="433" r:id="rId13"/>
    <p:sldId id="435" r:id="rId14"/>
    <p:sldId id="437" r:id="rId15"/>
    <p:sldId id="438" r:id="rId16"/>
    <p:sldId id="439" r:id="rId17"/>
    <p:sldId id="440" r:id="rId18"/>
    <p:sldId id="441" r:id="rId19"/>
    <p:sldId id="443" r:id="rId20"/>
    <p:sldId id="444" r:id="rId21"/>
    <p:sldId id="442" r:id="rId22"/>
    <p:sldId id="445" r:id="rId23"/>
  </p:sldIdLst>
  <p:sldSz cx="9144000" cy="6858000" type="overhead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ITCCenturyBook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ITCCenturyBook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ITCCenturyBook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ITCCenturyBook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ITCCenturyBookT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ITCCenturyBookT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ITCCenturyBookT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ITCCenturyBookT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ITCCenturyBook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esare Svelto" initials="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CC33"/>
    <a:srgbClr val="FFFF66"/>
    <a:srgbClr val="996633"/>
    <a:srgbClr val="CCFFFF"/>
    <a:srgbClr val="9933FF"/>
    <a:srgbClr val="CC0099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5" autoAdjust="0"/>
    <p:restoredTop sz="97353" autoAdjust="0"/>
  </p:normalViewPr>
  <p:slideViewPr>
    <p:cSldViewPr snapToGrid="0">
      <p:cViewPr varScale="1">
        <p:scale>
          <a:sx n="75" d="100"/>
          <a:sy n="75" d="100"/>
        </p:scale>
        <p:origin x="-90" y="-132"/>
      </p:cViewPr>
      <p:guideLst>
        <p:guide orient="horz" pos="816"/>
        <p:guide pos="369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38" d="100"/>
          <a:sy n="38" d="100"/>
        </p:scale>
        <p:origin x="-1704" y="-126"/>
      </p:cViewPr>
      <p:guideLst>
        <p:guide orient="horz" pos="3126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ITCCenturyBookT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ITCCenturyBookT" pitchFamily="2" charset="0"/>
              </a:defRPr>
            </a:lvl1pPr>
          </a:lstStyle>
          <a:p>
            <a:pPr>
              <a:defRPr/>
            </a:pPr>
            <a:fld id="{53FF3079-2E42-4D88-B798-A027836D691F}" type="datetime1">
              <a:rPr lang="en-US"/>
              <a:pPr>
                <a:defRPr/>
              </a:pPr>
              <a:t>10/4/2014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ITCCenturyBookT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ITCCenturyBookT" pitchFamily="2" charset="0"/>
              </a:defRPr>
            </a:lvl1pPr>
          </a:lstStyle>
          <a:p>
            <a:pPr>
              <a:defRPr/>
            </a:pPr>
            <a:fld id="{ECC0030A-929F-4B9B-857A-53B9C4273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9EDDC5A-2EF2-4940-8EE0-C0C6FDD80DED}" type="datetime1">
              <a:rPr lang="en-US"/>
              <a:pPr>
                <a:defRPr/>
              </a:pPr>
              <a:t>10/4/2014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59350" cy="3717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404" tIns="46702" rIns="93404" bIns="46702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E61BFB7-A386-4748-AFEA-835DB740E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8E38CE-BE81-41C9-8C3E-B206D8684D80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7778D1-445A-49D0-BBF9-924C5359ED7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4678363"/>
            <a:ext cx="6226175" cy="4995862"/>
          </a:xfrm>
          <a:noFill/>
        </p:spPr>
        <p:txBody>
          <a:bodyPr/>
          <a:lstStyle/>
          <a:p>
            <a:pPr eaLnBrk="1" hangingPunct="1"/>
            <a:r>
              <a:rPr lang="en-US" sz="1800" smtClean="0"/>
              <a:t>Buongiorno a tutti,</a:t>
            </a:r>
          </a:p>
          <a:p>
            <a:pPr eaLnBrk="1" hangingPunct="1"/>
            <a:r>
              <a:rPr lang="en-US" sz="1800" smtClean="0"/>
              <a:t>sono Cesare Svelto </a:t>
            </a:r>
          </a:p>
          <a:p>
            <a:pPr eaLnBrk="1" hangingPunct="1"/>
            <a:r>
              <a:rPr lang="en-US" sz="1800" smtClean="0"/>
              <a:t>del Politecnico di Milano.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Questa mattina vi parlerò  delle </a:t>
            </a:r>
            <a:r>
              <a:rPr lang="en-US" sz="1800" u="sng" smtClean="0"/>
              <a:t>sorgenti laser in continua</a:t>
            </a:r>
            <a:r>
              <a:rPr lang="en-US" sz="1800" smtClean="0"/>
              <a:t> e delle pricipali </a:t>
            </a:r>
            <a:r>
              <a:rPr lang="en-US" sz="1800" u="sng" smtClean="0"/>
              <a:t>misure</a:t>
            </a:r>
            <a:r>
              <a:rPr lang="en-US" sz="1800" smtClean="0"/>
              <a:t> per la loro </a:t>
            </a:r>
            <a:r>
              <a:rPr lang="en-US" sz="1800" u="sng" smtClean="0"/>
              <a:t>caratterizzazione</a:t>
            </a:r>
            <a:r>
              <a:rPr lang="en-US" sz="1800" smtClean="0"/>
              <a:t>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Descriveremo la struttura dei laser a stato solido e dei laser a semoconduttore (diodi laser)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per la caratterizzazione di sorgenti </a:t>
            </a:r>
            <a:r>
              <a:rPr lang="en-US" sz="1800" u="sng" smtClean="0"/>
              <a:t>laser in continua</a:t>
            </a:r>
            <a:r>
              <a:rPr lang="en-US" sz="1800" smtClean="0"/>
              <a:t> e dei </a:t>
            </a:r>
            <a:r>
              <a:rPr lang="en-US" sz="1800" u="sng" smtClean="0"/>
              <a:t>campioni ottici di frequenza</a:t>
            </a:r>
            <a:r>
              <a:rPr lang="en-US" sz="1800" smtClean="0"/>
              <a:t>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</a:t>
            </a:r>
            <a:r>
              <a:rPr lang="en-US" sz="1800" u="sng" smtClean="0"/>
              <a:t>prima parte</a:t>
            </a:r>
            <a:r>
              <a:rPr lang="en-US" sz="1800" smtClean="0"/>
              <a:t> del mio intervento sarà seguita da una lezione del Prof. Elio Bava sui </a:t>
            </a:r>
            <a:r>
              <a:rPr lang="en-US" sz="1800" u="sng" smtClean="0"/>
              <a:t>modelli descrittivi dell’instabilità di frequenza</a:t>
            </a:r>
            <a:r>
              <a:rPr lang="en-US" sz="1800" smtClean="0"/>
              <a:t> e sulle relative tecniche di misura.</a:t>
            </a:r>
          </a:p>
          <a:p>
            <a:pPr eaLnBrk="1" hangingPunct="1"/>
            <a:r>
              <a:rPr lang="en-US" sz="1800" smtClean="0"/>
              <a:t>Nella </a:t>
            </a:r>
            <a:r>
              <a:rPr lang="en-US" sz="1800" u="sng" smtClean="0"/>
              <a:t>seconda metà</a:t>
            </a:r>
            <a:r>
              <a:rPr lang="en-US" sz="1800" smtClean="0"/>
              <a:t> della mia presentazione descriverò, dal punto di vista sperimentale, alcuni </a:t>
            </a:r>
            <a:r>
              <a:rPr lang="en-US" sz="1800" u="sng" smtClean="0"/>
              <a:t>metodi ed esperienze di stabilizzazione</a:t>
            </a:r>
            <a:r>
              <a:rPr lang="en-US" sz="1800" smtClean="0"/>
              <a:t> e la realizzazione di </a:t>
            </a:r>
            <a:r>
              <a:rPr lang="en-US" sz="1800" u="sng" smtClean="0"/>
              <a:t>campioni ottici di frequenza</a:t>
            </a:r>
            <a:r>
              <a:rPr lang="en-US" sz="1800" smtClean="0"/>
              <a:t>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B8ADAF-2F2C-4EEB-8531-AE9858C88454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22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130517-4A58-40BA-BABF-C49DFF9AD13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22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22244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22245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8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52C61E-B1D1-486E-BB30-A870C0334E4F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24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370AE4-5F92-4675-B7FF-7AA02A5403F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24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24292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24293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78DF87-68A3-4FC0-B934-CE705B3EB51D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26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3B91CD-683B-4CCC-977E-986AC070C8D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26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26340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26341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3424B4-3881-419E-889A-9CDDF5FFA511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28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403B9-9E8E-4DDF-ADC1-CF4A5D5F49A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28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28388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2838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1082A3-EDFA-465B-ACDE-D6423DC9BC4F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30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64C38B-011E-46B6-8EC1-1E2D37BC184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30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30436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3043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7" name="Rectangle 3"/>
          <p:cNvSpPr txBox="1">
            <a:spLocks noGrp="1" noChangeArrowheads="1"/>
          </p:cNvSpPr>
          <p:nvPr/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 algn="r" defTabSz="927100" eaLnBrk="0" hangingPunct="0"/>
            <a:fld id="{8335D552-40CD-4265-A0FA-EE0A19C04435}" type="datetime1">
              <a:rPr lang="en-US" sz="1200">
                <a:latin typeface="Times New Roman" pitchFamily="18" charset="0"/>
              </a:rPr>
              <a:pPr algn="r" defTabSz="927100" eaLnBrk="0" hangingPunct="0"/>
              <a:t>10/4/2014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53657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 anchor="b"/>
          <a:lstStyle/>
          <a:p>
            <a:pPr algn="r" defTabSz="927100" eaLnBrk="0" hangingPunct="0"/>
            <a:fld id="{41832871-A761-431A-AD15-7B6416EC26B6}" type="slidenum">
              <a:rPr lang="en-US" sz="1200">
                <a:latin typeface="Times New Roman" pitchFamily="18" charset="0"/>
              </a:rPr>
              <a:pPr algn="r" defTabSz="927100" eaLnBrk="0" hangingPunct="0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536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36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4678363"/>
            <a:ext cx="6226175" cy="4995862"/>
          </a:xfrm>
          <a:noFill/>
        </p:spPr>
        <p:txBody>
          <a:bodyPr/>
          <a:lstStyle/>
          <a:p>
            <a:pPr eaLnBrk="1" hangingPunct="1"/>
            <a:r>
              <a:rPr lang="en-US" sz="1800" smtClean="0"/>
              <a:t>Buongiorno a tutti,</a:t>
            </a:r>
          </a:p>
          <a:p>
            <a:pPr eaLnBrk="1" hangingPunct="1"/>
            <a:r>
              <a:rPr lang="en-US" sz="1800" smtClean="0"/>
              <a:t>sono Cesare Svelto </a:t>
            </a:r>
          </a:p>
          <a:p>
            <a:pPr eaLnBrk="1" hangingPunct="1"/>
            <a:r>
              <a:rPr lang="en-US" sz="1800" smtClean="0"/>
              <a:t>del Politecnico di Milano.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Questa mattina vi parlerò  delle </a:t>
            </a:r>
            <a:r>
              <a:rPr lang="en-US" sz="1800" u="sng" smtClean="0"/>
              <a:t>sorgenti laser in continua</a:t>
            </a:r>
            <a:r>
              <a:rPr lang="en-US" sz="1800" smtClean="0"/>
              <a:t> e delle pricipali </a:t>
            </a:r>
            <a:r>
              <a:rPr lang="en-US" sz="1800" u="sng" smtClean="0"/>
              <a:t>misure</a:t>
            </a:r>
            <a:r>
              <a:rPr lang="en-US" sz="1800" smtClean="0"/>
              <a:t> per la loro </a:t>
            </a:r>
            <a:r>
              <a:rPr lang="en-US" sz="1800" u="sng" smtClean="0"/>
              <a:t>caratterizzazione</a:t>
            </a:r>
            <a:r>
              <a:rPr lang="en-US" sz="1800" smtClean="0"/>
              <a:t>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Descriveremo la struttura dei laser a stato solido e dei laser a semoconduttore (diodi laser)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per la caratterizzazione di sorgenti </a:t>
            </a:r>
            <a:r>
              <a:rPr lang="en-US" sz="1800" u="sng" smtClean="0"/>
              <a:t>laser in continua</a:t>
            </a:r>
            <a:r>
              <a:rPr lang="en-US" sz="1800" smtClean="0"/>
              <a:t> e dei </a:t>
            </a:r>
            <a:r>
              <a:rPr lang="en-US" sz="1800" u="sng" smtClean="0"/>
              <a:t>campioni ottici di frequenza</a:t>
            </a:r>
            <a:r>
              <a:rPr lang="en-US" sz="1800" smtClean="0"/>
              <a:t>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</a:t>
            </a:r>
            <a:r>
              <a:rPr lang="en-US" sz="1800" u="sng" smtClean="0"/>
              <a:t>prima parte</a:t>
            </a:r>
            <a:r>
              <a:rPr lang="en-US" sz="1800" smtClean="0"/>
              <a:t> del mio intervento sarà seguita da una lezione del Prof. Elio Bava sui </a:t>
            </a:r>
            <a:r>
              <a:rPr lang="en-US" sz="1800" u="sng" smtClean="0"/>
              <a:t>modelli descrittivi dell’instabilità di frequenza</a:t>
            </a:r>
            <a:r>
              <a:rPr lang="en-US" sz="1800" smtClean="0"/>
              <a:t> e sulle relative tecniche di misura.</a:t>
            </a:r>
          </a:p>
          <a:p>
            <a:pPr eaLnBrk="1" hangingPunct="1"/>
            <a:r>
              <a:rPr lang="en-US" sz="1800" smtClean="0"/>
              <a:t>Nella </a:t>
            </a:r>
            <a:r>
              <a:rPr lang="en-US" sz="1800" u="sng" smtClean="0"/>
              <a:t>seconda metà</a:t>
            </a:r>
            <a:r>
              <a:rPr lang="en-US" sz="1800" smtClean="0"/>
              <a:t> della mia presentazione descriverò, dal punto di vista sperimentale, alcuni </a:t>
            </a:r>
            <a:r>
              <a:rPr lang="en-US" sz="1800" u="sng" smtClean="0"/>
              <a:t>metodi ed esperienze di stabilizzazione</a:t>
            </a:r>
            <a:r>
              <a:rPr lang="en-US" sz="1800" smtClean="0"/>
              <a:t> e la realizzazione di </a:t>
            </a:r>
            <a:r>
              <a:rPr lang="en-US" sz="1800" u="sng" smtClean="0"/>
              <a:t>campioni ottici di frequenza</a:t>
            </a:r>
            <a:r>
              <a:rPr lang="en-US" sz="1800" smtClean="0"/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FE0C2E-8CD4-4469-A983-D21AD4C2A9E6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490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F18E40-5FA0-43AD-A002-7DDC76BFC33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90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490500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490501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6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03C945-CF67-44F6-997A-4AC2308AB5FC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493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76F266-59FA-40F5-9754-914A988EEE5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3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493572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493573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91861E-0790-484E-9BA6-3D096759BA9E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495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B08C79-502E-4272-AA55-D94A3527471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5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495620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495621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B77E5D-3198-41D5-8686-141201C05910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497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267C3F-128C-4A2F-9C0E-60D71E3939C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7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497668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49766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D1874E-F539-44A3-8F65-12393392239A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499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8D7836-7898-453F-B937-BF4CE144817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99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499716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49971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5CA264-B92C-44D4-9098-78007F1DFF28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16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B95BA7-CABF-49AE-896D-13DE1645358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6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16100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16101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09825C-7E4D-4712-ACDB-BD4F1147F667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18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877CE2-D286-4CAA-8D03-243E712E87E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18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18148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1814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C24B93-AF8A-44AE-BF67-75A51FC7B137}" type="datetime1">
              <a:rPr lang="en-US" smtClean="0"/>
              <a:pPr/>
              <a:t>10/4/2014</a:t>
            </a:fld>
            <a:endParaRPr lang="en-US" smtClean="0"/>
          </a:p>
        </p:txBody>
      </p:sp>
      <p:sp>
        <p:nvSpPr>
          <p:cNvPr id="520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9DB28A-7070-4047-B989-C6C8404A7F2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20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6175" cy="3717925"/>
          </a:xfrm>
          <a:ln/>
        </p:spPr>
      </p:sp>
      <p:sp>
        <p:nvSpPr>
          <p:cNvPr id="520196" name="Rectangle 3"/>
          <p:cNvSpPr>
            <a:spLocks noChangeArrowheads="1"/>
          </p:cNvSpPr>
          <p:nvPr/>
        </p:nvSpPr>
        <p:spPr bwMode="auto">
          <a:xfrm>
            <a:off x="217488" y="4651375"/>
            <a:ext cx="62261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04" tIns="46702" rIns="93404" bIns="46702"/>
          <a:lstStyle/>
          <a:p>
            <a:pPr>
              <a:spcBef>
                <a:spcPct val="30000"/>
              </a:spcBef>
            </a:pPr>
            <a:endParaRPr lang="it-IT" sz="1800">
              <a:latin typeface="Times New Roman" pitchFamily="18" charset="0"/>
            </a:endParaRPr>
          </a:p>
        </p:txBody>
      </p:sp>
      <p:sp>
        <p:nvSpPr>
          <p:cNvPr id="52019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 flipH="1">
            <a:off x="0" y="842963"/>
            <a:ext cx="914400" cy="71437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914400" y="425450"/>
            <a:ext cx="7096125" cy="31750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8026400" y="1655763"/>
            <a:ext cx="1117600" cy="20637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  <p:pic>
        <p:nvPicPr>
          <p:cNvPr id="7" name="Picture 1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294438"/>
            <a:ext cx="11049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6172200"/>
            <a:ext cx="8318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4038600"/>
            <a:ext cx="6629400" cy="1905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3000" y="1676400"/>
            <a:ext cx="66294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14800" y="6324600"/>
            <a:ext cx="588963" cy="228600"/>
          </a:xfrm>
        </p:spPr>
        <p:txBody>
          <a:bodyPr/>
          <a:lstStyle>
            <a:lvl1pPr>
              <a:defRPr sz="800">
                <a:latin typeface="Univers Condensed"/>
              </a:defRPr>
            </a:lvl1pPr>
          </a:lstStyle>
          <a:p>
            <a:pPr>
              <a:defRPr/>
            </a:pPr>
            <a:fld id="{55A3F682-20AB-41DB-8024-A35D7FCAC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6C345-759D-4076-90BE-0049C42A9214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275388" y="533400"/>
            <a:ext cx="1816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3913" y="533400"/>
            <a:ext cx="5299075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C668-3D53-4361-8F92-5818D2364A17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DDC23-1156-4F77-8F52-D55A79D53690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3BE5D-EEFE-4327-998A-CB816BD2239F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3913" y="2133600"/>
            <a:ext cx="3557587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33900" y="2133600"/>
            <a:ext cx="3557588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96FBE-3C23-4665-8378-2F9D5621810B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B31D6-81EF-4022-B94C-267BA5F3FB6F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DA71F-58B5-4BFD-BA08-B75BCEF5528F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54954-AE7D-463E-98AA-A54380BEB43B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6FB14-B839-4B21-BF02-7984D54D0BFA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6F10-9AA4-4AF4-8393-4E6F20585EF3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533400"/>
            <a:ext cx="6629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style. Headlines can have two lines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3913" y="2133600"/>
            <a:ext cx="72675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553200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B1B5AAB-267A-4542-99BC-9FF07F9F2D70}" type="slidenum">
              <a:rPr lang="en-US"/>
              <a:pPr>
                <a:defRPr/>
              </a:pPr>
              <a:t>‹#›</a:t>
            </a:fld>
            <a:r>
              <a:rPr lang="en-US"/>
              <a:t>/15</a:t>
            </a:r>
            <a:endParaRPr lang="en-US" sz="800">
              <a:latin typeface="Univers Condensed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 flipH="1">
            <a:off x="0" y="685800"/>
            <a:ext cx="914400" cy="71438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914400" y="304800"/>
            <a:ext cx="7096125" cy="31750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8026400" y="1295400"/>
            <a:ext cx="1117600" cy="20638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it-IT">
              <a:latin typeface="ITCCenturyBookT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820738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820738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2pPr>
      <a:lvl3pPr algn="l" defTabSz="820738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3pPr>
      <a:lvl4pPr algn="l" defTabSz="820738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4pPr>
      <a:lvl5pPr algn="l" defTabSz="820738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5pPr>
      <a:lvl6pPr marL="457200" algn="l" defTabSz="820738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6pPr>
      <a:lvl7pPr marL="914400" algn="l" defTabSz="820738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7pPr>
      <a:lvl8pPr marL="1371600" algn="l" defTabSz="820738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8pPr>
      <a:lvl9pPr marL="1828800" algn="l" defTabSz="820738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ITCCenturyBookT" pitchFamily="2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1pPr>
      <a:lvl2pPr marL="666750" indent="-2444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85838" indent="-204788" algn="l" defTabSz="820738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1306513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bg2"/>
          </a:solidFill>
          <a:latin typeface="+mn-lt"/>
          <a:ea typeface="+mn-ea"/>
          <a:cs typeface="+mn-cs"/>
        </a:defRPr>
      </a:lvl4pPr>
      <a:lvl5pPr marL="1625600" indent="-204788" algn="l" defTabSz="820738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hCR8s3da9I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JDrdxP7Au4" TargetMode="External"/><Relationship Id="rId2" Type="http://schemas.openxmlformats.org/officeDocument/2006/relationships/hyperlink" Target="https://www.youtube.com/watch?v=y-JCF3K9ntc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oditi.com/Laser/GenDescr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givGZqFcfY&amp;list=PLCAA55F833DC09186&amp;index=4" TargetMode="External"/><Relationship Id="rId2" Type="http://schemas.openxmlformats.org/officeDocument/2006/relationships/hyperlink" Target="https://www.youtube.com/watch?v=rgivGZqFcfY&amp;list=PLCAA55F833DC09186&amp;index=3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YVqoVl-CYKo&amp;index=6&amp;list=PLCAA55F833DC09186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684213" y="1185863"/>
            <a:ext cx="7697787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defTabSz="820738" eaLnBrk="0" hangingPunct="0">
              <a:lnSpc>
                <a:spcPct val="75000"/>
              </a:lnSpc>
            </a:pPr>
            <a:r>
              <a:rPr lang="it-IT" sz="40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0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> FORMULARY</a:t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36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36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3600">
                <a:solidFill>
                  <a:schemeClr val="tx2"/>
                </a:solidFill>
                <a:latin typeface="Book Antiqua" pitchFamily="18" charset="0"/>
              </a:rPr>
              <a:t>prof. </a:t>
            </a:r>
            <a:r>
              <a:rPr lang="it-IT" sz="3200">
                <a:solidFill>
                  <a:schemeClr val="tx2"/>
                </a:solidFill>
                <a:latin typeface="Book Antiqua" pitchFamily="18" charset="0"/>
              </a:rPr>
              <a:t>Cesare Svelto</a:t>
            </a:r>
            <a:br>
              <a:rPr lang="it-IT" sz="3200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800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800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>
                <a:solidFill>
                  <a:schemeClr val="tx2"/>
                </a:solidFill>
                <a:latin typeface="Book Antiqua" pitchFamily="18" charset="0"/>
              </a:rPr>
              <a:t>Politecnico di Milano</a:t>
            </a:r>
            <a:br>
              <a:rPr lang="it-IT">
                <a:solidFill>
                  <a:schemeClr val="tx2"/>
                </a:solidFill>
                <a:latin typeface="Book Antiqua" pitchFamily="18" charset="0"/>
              </a:rPr>
            </a:b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15362" name="Picture 5" descr="Logo PoliM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333375"/>
            <a:ext cx="955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066800" y="457200"/>
            <a:ext cx="71770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 eaLnBrk="0" hangingPunct="0">
              <a:lnSpc>
                <a:spcPct val="85000"/>
              </a:lnSpc>
            </a:pPr>
            <a:r>
              <a:rPr lang="it-IT" sz="4800">
                <a:solidFill>
                  <a:schemeClr val="tx2"/>
                </a:solidFill>
                <a:latin typeface="Book Antiqua" pitchFamily="18" charset="0"/>
              </a:rPr>
              <a:t>“</a:t>
            </a:r>
            <a:r>
              <a:rPr lang="en-US" sz="4800">
                <a:solidFill>
                  <a:schemeClr val="tx2"/>
                </a:solidFill>
                <a:latin typeface="Book Antiqua" pitchFamily="18" charset="0"/>
                <a:cs typeface="Times New Roman" pitchFamily="18" charset="0"/>
              </a:rPr>
              <a:t>Optical Measurements</a:t>
            </a:r>
            <a:r>
              <a:rPr lang="en-US" sz="4800">
                <a:solidFill>
                  <a:schemeClr val="tx2"/>
                </a:solidFill>
                <a:latin typeface="Book Antiqua" pitchFamily="18" charset="0"/>
              </a:rPr>
              <a:t>”</a:t>
            </a:r>
            <a:br>
              <a:rPr lang="en-US" sz="4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Master Degree in Engineering</a:t>
            </a:r>
            <a:br>
              <a:rPr lang="en-US" sz="2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sz="2800" b="1">
                <a:solidFill>
                  <a:schemeClr val="tx2"/>
                </a:solidFill>
                <a:latin typeface="Book Antiqua" pitchFamily="18" charset="0"/>
              </a:rPr>
              <a:t>Automation-, Electronics-, Physics-, Telecommunication-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Telemetri a tempo di volo (tof)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2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52695" y="1872360"/>
            <a:ext cx="7347088" cy="1958009"/>
          </a:xfrm>
          <a:blipFill rotWithShape="0">
            <a:blip r:embed="rId3"/>
            <a:stretch>
              <a:fillRect t="-3427" b="-4050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  <p:grpSp>
        <p:nvGrpSpPr>
          <p:cNvPr id="521219" name="Gruppo 5"/>
          <p:cNvGrpSpPr>
            <a:grpSpLocks/>
          </p:cNvGrpSpPr>
          <p:nvPr/>
        </p:nvGrpSpPr>
        <p:grpSpPr bwMode="auto">
          <a:xfrm>
            <a:off x="763588" y="4559300"/>
            <a:ext cx="7546975" cy="2205038"/>
            <a:chOff x="764080" y="4469045"/>
            <a:chExt cx="7545871" cy="2077805"/>
          </a:xfrm>
        </p:grpSpPr>
        <p:sp>
          <p:nvSpPr>
            <p:cNvPr id="4" name="CasellaDiTesto 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64080" y="4546576"/>
              <a:ext cx="7387239" cy="2000274"/>
            </a:xfrm>
            <a:prstGeom prst="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it-IT">
                  <a:noFill/>
                  <a:latin typeface="ITCCenturyBookT" pitchFamily="2" charset="0"/>
                </a:rPr>
                <a:t> </a:t>
              </a:r>
            </a:p>
          </p:txBody>
        </p:sp>
        <p:sp>
          <p:nvSpPr>
            <p:cNvPr id="521223" name="CasellaDiTesto 4"/>
            <p:cNvSpPr txBox="1">
              <a:spLocks noChangeArrowheads="1"/>
            </p:cNvSpPr>
            <p:nvPr/>
          </p:nvSpPr>
          <p:spPr bwMode="auto">
            <a:xfrm>
              <a:off x="6105501" y="4469045"/>
              <a:ext cx="220445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/>
                <a:t>(potenza ottica</a:t>
              </a:r>
            </a:p>
            <a:p>
              <a:r>
                <a:rPr lang="it-IT"/>
                <a:t>modulata)</a:t>
              </a:r>
            </a:p>
          </p:txBody>
        </p:sp>
      </p:grpSp>
      <p:sp>
        <p:nvSpPr>
          <p:cNvPr id="521220" name="CasellaDiTesto 6"/>
          <p:cNvSpPr txBox="1">
            <a:spLocks noChangeArrowheads="1"/>
          </p:cNvSpPr>
          <p:nvPr/>
        </p:nvSpPr>
        <p:spPr bwMode="auto">
          <a:xfrm>
            <a:off x="954088" y="4097338"/>
            <a:ext cx="5297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u="sng"/>
              <a:t>A onda continua (CW)</a:t>
            </a:r>
          </a:p>
        </p:txBody>
      </p:sp>
      <p:sp>
        <p:nvSpPr>
          <p:cNvPr id="9" name="CasellaDiTesto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54156" y="1255572"/>
            <a:ext cx="6818244" cy="490199"/>
          </a:xfrm>
          <a:prstGeom prst="rect">
            <a:avLst/>
          </a:prstGeom>
          <a:blipFill rotWithShape="0">
            <a:blip r:embed="rId5"/>
            <a:stretch>
              <a:fillRect l="-1431" t="-10000" r="-1252" b="-22500"/>
            </a:stretch>
          </a:blipFill>
        </p:spPr>
        <p:txBody>
          <a:bodyPr/>
          <a:lstStyle/>
          <a:p>
            <a:pPr>
              <a:defRPr/>
            </a:pPr>
            <a:r>
              <a:rPr lang="it-IT">
                <a:noFill/>
                <a:latin typeface="ITCCenturyBookT" pitchFamily="2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Brillanza e angolo solido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6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2" y="1678053"/>
            <a:ext cx="8091488" cy="4250634"/>
          </a:xfrm>
          <a:blipFill rotWithShape="0">
            <a:blip r:embed="rId3"/>
            <a:stretch>
              <a:fillRect r="-2937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  <p:sp>
        <p:nvSpPr>
          <p:cNvPr id="2" name="CasellaDiTesto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5982" y="4855316"/>
            <a:ext cx="7832035" cy="2146742"/>
          </a:xfrm>
          <a:prstGeom prst="rect">
            <a:avLst/>
          </a:prstGeom>
          <a:blipFill rotWithShape="0">
            <a:blip r:embed="rId4"/>
            <a:stretch>
              <a:fillRect l="-701" t="-1416" b="-1700"/>
            </a:stretch>
          </a:blipFill>
        </p:spPr>
        <p:txBody>
          <a:bodyPr/>
          <a:lstStyle/>
          <a:p>
            <a:pPr>
              <a:defRPr/>
            </a:pPr>
            <a:r>
              <a:rPr lang="it-IT">
                <a:noFill/>
                <a:latin typeface="ITCCenturyBookT" pitchFamily="2" charset="0"/>
              </a:rPr>
              <a:t> </a:t>
            </a:r>
          </a:p>
        </p:txBody>
      </p:sp>
      <p:sp>
        <p:nvSpPr>
          <p:cNvPr id="523268" name="Line 62"/>
          <p:cNvSpPr>
            <a:spLocks noChangeShapeType="1"/>
          </p:cNvSpPr>
          <p:nvPr/>
        </p:nvSpPr>
        <p:spPr bwMode="auto">
          <a:xfrm flipV="1">
            <a:off x="0" y="474345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Power budget e accuratezza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4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2" y="1508540"/>
            <a:ext cx="8091488" cy="4250634"/>
          </a:xfrm>
          <a:blipFill rotWithShape="0">
            <a:blip r:embed="rId3"/>
            <a:stretch>
              <a:fillRect b="-22206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  <p:sp>
        <p:nvSpPr>
          <p:cNvPr id="525315" name="Line 62"/>
          <p:cNvSpPr>
            <a:spLocks noChangeShapeType="1"/>
          </p:cNvSpPr>
          <p:nvPr/>
        </p:nvSpPr>
        <p:spPr bwMode="auto">
          <a:xfrm flipV="1">
            <a:off x="9525" y="4962525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Rumore telemetri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2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3" y="1954695"/>
            <a:ext cx="7177087" cy="3886200"/>
          </a:xfrm>
          <a:blipFill rotWithShape="0">
            <a:blip r:embed="rId3"/>
            <a:stretch>
              <a:fillRect t="-314" b="-11303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  <p:sp>
        <p:nvSpPr>
          <p:cNvPr id="527363" name="CasellaDiTesto 3"/>
          <p:cNvSpPr txBox="1">
            <a:spLocks noChangeArrowheads="1"/>
          </p:cNvSpPr>
          <p:nvPr/>
        </p:nvSpPr>
        <p:spPr bwMode="auto">
          <a:xfrm>
            <a:off x="7126288" y="5553075"/>
            <a:ext cx="1460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(luce di fondo)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Velocimetri (LDV)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2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3" y="2133600"/>
            <a:ext cx="7511485" cy="3886200"/>
          </a:xfrm>
          <a:blipFill rotWithShape="0">
            <a:blip r:embed="rId3"/>
            <a:stretch>
              <a:fillRect r="-1867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Interferometria</a:t>
            </a:r>
          </a:p>
        </p:txBody>
      </p:sp>
      <p:sp>
        <p:nvSpPr>
          <p:cNvPr id="3" name="Segnaposto contenuto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3" y="2133600"/>
            <a:ext cx="7798652" cy="3886200"/>
          </a:xfrm>
          <a:blipFill rotWithShape="0">
            <a:blip r:embed="rId2"/>
            <a:stretch>
              <a:fillRect r="-938" b="-13009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Interferometria</a:t>
            </a:r>
          </a:p>
        </p:txBody>
      </p:sp>
      <p:sp>
        <p:nvSpPr>
          <p:cNvPr id="3" name="Segnaposto contenuto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2" y="2133600"/>
            <a:ext cx="7579499" cy="3886200"/>
          </a:xfrm>
          <a:blipFill rotWithShape="0">
            <a:blip r:embed="rId2"/>
            <a:stretch>
              <a:fillRect r="-1447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Speckle Pattern</a:t>
            </a:r>
          </a:p>
        </p:txBody>
      </p:sp>
      <p:sp>
        <p:nvSpPr>
          <p:cNvPr id="3" name="Segnaposto contenuto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3" y="2133600"/>
            <a:ext cx="7904452" cy="3886200"/>
          </a:xfrm>
          <a:blipFill rotWithShape="0">
            <a:blip r:embed="rId2"/>
            <a:stretch>
              <a:fillRect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2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Oscillatori e stabilizzazione</a:t>
            </a:r>
          </a:p>
        </p:txBody>
      </p:sp>
      <p:sp>
        <p:nvSpPr>
          <p:cNvPr id="3" name="Segnaposto contenuto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3" y="1725521"/>
            <a:ext cx="7405687" cy="3886200"/>
          </a:xfrm>
          <a:blipFill rotWithShape="0">
            <a:blip r:embed="rId2"/>
            <a:stretch>
              <a:fillRect r="-1646" b="-30251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3" name="Rectangle 3"/>
          <p:cNvSpPr>
            <a:spLocks noChangeArrowheads="1"/>
          </p:cNvSpPr>
          <p:nvPr/>
        </p:nvSpPr>
        <p:spPr bwMode="auto">
          <a:xfrm>
            <a:off x="684213" y="1185863"/>
            <a:ext cx="7697787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defTabSz="820738" eaLnBrk="0" hangingPunct="0">
              <a:lnSpc>
                <a:spcPct val="75000"/>
              </a:lnSpc>
            </a:pPr>
            <a:r>
              <a:rPr lang="it-IT" sz="40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0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> INTERESTING ‘LINKS’</a:t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44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44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3600" b="1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3600" b="1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3600">
                <a:solidFill>
                  <a:schemeClr val="tx2"/>
                </a:solidFill>
                <a:latin typeface="Book Antiqua" pitchFamily="18" charset="0"/>
              </a:rPr>
              <a:t>prof. </a:t>
            </a:r>
            <a:r>
              <a:rPr lang="it-IT" sz="3200">
                <a:solidFill>
                  <a:schemeClr val="tx2"/>
                </a:solidFill>
                <a:latin typeface="Book Antiqua" pitchFamily="18" charset="0"/>
              </a:rPr>
              <a:t>Cesare Svelto</a:t>
            </a:r>
            <a:br>
              <a:rPr lang="it-IT" sz="3200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 sz="800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it-IT" sz="800">
                <a:solidFill>
                  <a:schemeClr val="tx2"/>
                </a:solidFill>
                <a:latin typeface="Book Antiqua" pitchFamily="18" charset="0"/>
              </a:rPr>
            </a:br>
            <a:r>
              <a:rPr lang="it-IT">
                <a:solidFill>
                  <a:schemeClr val="tx2"/>
                </a:solidFill>
                <a:latin typeface="Book Antiqua" pitchFamily="18" charset="0"/>
              </a:rPr>
              <a:t>Politecnico di Milano</a:t>
            </a:r>
            <a:br>
              <a:rPr lang="it-IT">
                <a:solidFill>
                  <a:schemeClr val="tx2"/>
                </a:solidFill>
                <a:latin typeface="Book Antiqua" pitchFamily="18" charset="0"/>
              </a:rPr>
            </a:b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535554" name="Picture 5" descr="Logo PoliM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333375"/>
            <a:ext cx="955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5555" name="Rectangle 5"/>
          <p:cNvSpPr>
            <a:spLocks noChangeArrowheads="1"/>
          </p:cNvSpPr>
          <p:nvPr/>
        </p:nvSpPr>
        <p:spPr bwMode="auto">
          <a:xfrm>
            <a:off x="1066800" y="457200"/>
            <a:ext cx="71770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 eaLnBrk="0" hangingPunct="0">
              <a:lnSpc>
                <a:spcPct val="85000"/>
              </a:lnSpc>
            </a:pPr>
            <a:r>
              <a:rPr lang="it-IT" sz="4800">
                <a:solidFill>
                  <a:schemeClr val="tx2"/>
                </a:solidFill>
                <a:latin typeface="Book Antiqua" pitchFamily="18" charset="0"/>
              </a:rPr>
              <a:t>“</a:t>
            </a:r>
            <a:r>
              <a:rPr lang="en-US" sz="4800">
                <a:solidFill>
                  <a:schemeClr val="tx2"/>
                </a:solidFill>
                <a:latin typeface="Book Antiqua" pitchFamily="18" charset="0"/>
                <a:cs typeface="Times New Roman" pitchFamily="18" charset="0"/>
              </a:rPr>
              <a:t>Optical Measurements</a:t>
            </a:r>
            <a:r>
              <a:rPr lang="en-US" sz="4800">
                <a:solidFill>
                  <a:schemeClr val="tx2"/>
                </a:solidFill>
                <a:latin typeface="Book Antiqua" pitchFamily="18" charset="0"/>
              </a:rPr>
              <a:t>”</a:t>
            </a:r>
            <a:br>
              <a:rPr lang="en-US" sz="4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Master Degree in Engineering</a:t>
            </a:r>
            <a:br>
              <a:rPr lang="en-US" sz="2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sz="2800" b="1">
                <a:solidFill>
                  <a:schemeClr val="tx2"/>
                </a:solidFill>
                <a:latin typeface="Book Antiqua" pitchFamily="18" charset="0"/>
              </a:rPr>
              <a:t>Automation-, Electronics-, Physics-, Telecommunication-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558800"/>
          </a:xfrm>
        </p:spPr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Radiazione e.m. e Fabry-Perot</a:t>
            </a:r>
          </a:p>
        </p:txBody>
      </p:sp>
      <p:sp>
        <p:nvSpPr>
          <p:cNvPr id="489530" name="Text Box 16"/>
          <p:cNvSpPr txBox="1">
            <a:spLocks noChangeArrowheads="1"/>
          </p:cNvSpPr>
          <p:nvPr/>
        </p:nvSpPr>
        <p:spPr bwMode="auto">
          <a:xfrm>
            <a:off x="374650" y="1250950"/>
            <a:ext cx="4964113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it-IT" sz="3200" i="1">
                <a:latin typeface="Symbol" pitchFamily="18" charset="2"/>
              </a:rPr>
              <a:t>ln </a:t>
            </a:r>
            <a:r>
              <a:rPr lang="it-IT" sz="3200">
                <a:latin typeface="Book Antiqua" pitchFamily="18" charset="0"/>
              </a:rPr>
              <a:t>= </a:t>
            </a:r>
            <a:r>
              <a:rPr lang="it-IT" sz="3200" i="1">
                <a:latin typeface="Book Antiqua" pitchFamily="18" charset="0"/>
              </a:rPr>
              <a:t>c</a:t>
            </a:r>
            <a:endParaRPr lang="en-US" sz="3200" i="1">
              <a:latin typeface="Symbol" pitchFamily="18" charset="2"/>
            </a:endParaRPr>
          </a:p>
        </p:txBody>
      </p:sp>
      <p:sp>
        <p:nvSpPr>
          <p:cNvPr id="489492" name="Text Box 20"/>
          <p:cNvSpPr txBox="1">
            <a:spLocks noChangeArrowheads="1"/>
          </p:cNvSpPr>
          <p:nvPr/>
        </p:nvSpPr>
        <p:spPr bwMode="auto">
          <a:xfrm>
            <a:off x="374650" y="2992438"/>
            <a:ext cx="79121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it-IT" sz="2000" b="1" u="sng"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</a:rPr>
              <a:t>condizione di risonanza</a:t>
            </a:r>
            <a:endParaRPr lang="it-IT" sz="2000" b="1">
              <a:effectLst>
                <a:outerShdw blurRad="38100" dist="38100" dir="2700000" algn="tl">
                  <a:srgbClr val="FFFFFF"/>
                </a:outerShdw>
              </a:effectLst>
              <a:latin typeface="Book Antiqua" panose="0204060205030503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>
                <a:latin typeface="Book Antiqua" panose="02040602050305030304" pitchFamily="18" charset="0"/>
              </a:rPr>
              <a:t>in lunghezza</a:t>
            </a:r>
            <a:r>
              <a:rPr lang="it-IT" sz="2000" b="1" i="1">
                <a:latin typeface="Book Antiqua" panose="02040602050305030304" pitchFamily="18" charset="0"/>
              </a:rPr>
              <a:t>	L </a:t>
            </a:r>
            <a:r>
              <a:rPr lang="it-IT" sz="2000" b="1">
                <a:latin typeface="Book Antiqua" panose="02040602050305030304" pitchFamily="18" charset="0"/>
              </a:rPr>
              <a:t>= </a:t>
            </a:r>
            <a:r>
              <a:rPr lang="it-IT" sz="2000" b="1" i="1">
                <a:latin typeface="Book Antiqua" panose="02040602050305030304" pitchFamily="18" charset="0"/>
              </a:rPr>
              <a:t>m 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  </a:t>
            </a:r>
            <a:r>
              <a:rPr lang="it-IT" sz="2000" b="1">
                <a:latin typeface="Book Antiqua" panose="02040602050305030304" pitchFamily="18" charset="0"/>
                <a:sym typeface="Symbol" panose="05050102010706020507" pitchFamily="18" charset="2"/>
              </a:rPr>
              <a:t>/ </a:t>
            </a:r>
            <a:r>
              <a:rPr lang="it-IT" sz="2000" b="1">
                <a:latin typeface="Book Antiqua" panose="02040602050305030304" pitchFamily="18" charset="0"/>
              </a:rPr>
              <a:t>2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sz="2000">
                <a:latin typeface="Book Antiqua" panose="02040602050305030304" pitchFamily="18" charset="0"/>
                <a:sym typeface="Symbol" panose="05050102010706020507" pitchFamily="18" charset="2"/>
              </a:rPr>
              <a:t>in frequenza</a:t>
            </a:r>
            <a:r>
              <a:rPr lang="it-IT" sz="2000" b="1">
                <a:latin typeface="Book Antiqua" panose="02040602050305030304" pitchFamily="18" charset="0"/>
                <a:sym typeface="Symbol" panose="05050102010706020507" pitchFamily="18" charset="2"/>
              </a:rPr>
              <a:t>	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</a:t>
            </a:r>
            <a:r>
              <a:rPr lang="it-IT" sz="2000" b="1">
                <a:latin typeface="Book Antiqua" panose="02040602050305030304" pitchFamily="18" charset="0"/>
                <a:sym typeface="Symbol" panose="05050102010706020507" pitchFamily="18" charset="2"/>
              </a:rPr>
              <a:t> = 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m  c</a:t>
            </a:r>
            <a:r>
              <a:rPr lang="it-IT" sz="2000" b="1">
                <a:latin typeface="Book Antiqua" panose="02040602050305030304" pitchFamily="18" charset="0"/>
                <a:sym typeface="Symbol" panose="05050102010706020507" pitchFamily="18" charset="2"/>
              </a:rPr>
              <a:t> / 2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L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000" b="1" i="1">
                <a:latin typeface="Book Antiqua" panose="02040602050305030304" pitchFamily="18" charset="0"/>
                <a:sym typeface="Symbol" panose="05050102010706020507" pitchFamily="18" charset="2"/>
              </a:rPr>
              <a:t>free-spectral range	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</a:t>
            </a:r>
            <a:r>
              <a:rPr lang="it-IT" sz="2000" b="1" baseline="-25000">
                <a:latin typeface="Book Antiqua" panose="02040602050305030304" pitchFamily="18" charset="0"/>
                <a:sym typeface="Symbol" panose="05050102010706020507" pitchFamily="18" charset="2"/>
              </a:rPr>
              <a:t>fsr</a:t>
            </a:r>
            <a:r>
              <a:rPr lang="it-IT" sz="2000" b="1" i="1">
                <a:latin typeface="Book Antiqua" panose="02040602050305030304" pitchFamily="18" charset="0"/>
                <a:sym typeface="Symbol" panose="05050102010706020507" pitchFamily="18" charset="2"/>
              </a:rPr>
              <a:t> = c / 2L</a:t>
            </a:r>
            <a:endParaRPr lang="it-IT" sz="2000" b="1">
              <a:latin typeface="Book Antiqua" panose="02040602050305030304" pitchFamily="18" charset="0"/>
            </a:endParaRPr>
          </a:p>
        </p:txBody>
      </p:sp>
      <p:sp>
        <p:nvSpPr>
          <p:cNvPr id="489532" name="Text Box 21"/>
          <p:cNvSpPr txBox="1">
            <a:spLocks noChangeArrowheads="1"/>
          </p:cNvSpPr>
          <p:nvPr/>
        </p:nvSpPr>
        <p:spPr bwMode="auto">
          <a:xfrm>
            <a:off x="374650" y="4110038"/>
            <a:ext cx="8469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latin typeface="Book Antiqua" pitchFamily="18" charset="0"/>
              </a:rPr>
              <a:t>Finesse  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F = </a:t>
            </a:r>
            <a:r>
              <a:rPr lang="it-IT" b="1" i="1" baseline="-25000">
                <a:latin typeface="Book Antiqua" pitchFamily="18" charset="0"/>
                <a:sym typeface="Symbol" pitchFamily="18" charset="2"/>
              </a:rPr>
              <a:t>fsr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 /  </a:t>
            </a:r>
            <a:r>
              <a:rPr lang="it-IT" b="1" baseline="-25000">
                <a:latin typeface="Book Antiqua" pitchFamily="18" charset="0"/>
                <a:sym typeface="Symbol" pitchFamily="18" charset="2"/>
              </a:rPr>
              <a:t>c 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= </a:t>
            </a:r>
            <a:r>
              <a:rPr lang="it-IT" b="1">
                <a:latin typeface="Book Antiqua" pitchFamily="18" charset="0"/>
                <a:sym typeface="Symbol" pitchFamily="18" charset="2"/>
              </a:rPr>
              <a:t>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R</a:t>
            </a:r>
            <a:r>
              <a:rPr lang="it-IT" b="1" baseline="30000">
                <a:latin typeface="Book Antiqua" pitchFamily="18" charset="0"/>
                <a:sym typeface="Symbol" pitchFamily="18" charset="2"/>
              </a:rPr>
              <a:t>1/2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/ </a:t>
            </a:r>
            <a:r>
              <a:rPr lang="it-IT" b="1">
                <a:latin typeface="Book Antiqua" pitchFamily="18" charset="0"/>
                <a:sym typeface="Symbol" pitchFamily="18" charset="2"/>
              </a:rPr>
              <a:t>(1- 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R</a:t>
            </a:r>
            <a:r>
              <a:rPr lang="it-IT" b="1">
                <a:latin typeface="Book Antiqua" pitchFamily="18" charset="0"/>
                <a:sym typeface="Symbol" pitchFamily="18" charset="2"/>
              </a:rPr>
              <a:t>) 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=  </a:t>
            </a:r>
            <a:r>
              <a:rPr lang="it-IT" sz="2000">
                <a:latin typeface="Symbol" pitchFamily="18" charset="2"/>
                <a:sym typeface="Symbol" pitchFamily="18" charset="2"/>
              </a:rPr>
              <a:t>p</a:t>
            </a:r>
            <a:r>
              <a:rPr lang="it-IT" sz="2000">
                <a:latin typeface="Book Antiqua" pitchFamily="18" charset="0"/>
                <a:sym typeface="Symbol" pitchFamily="18" charset="2"/>
              </a:rPr>
              <a:t>/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   </a:t>
            </a:r>
            <a:r>
              <a:rPr lang="it-IT" sz="2000">
                <a:latin typeface="Book Antiqua" pitchFamily="18" charset="0"/>
                <a:sym typeface="Symbol" pitchFamily="18" charset="2"/>
              </a:rPr>
              <a:t> con 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R</a:t>
            </a:r>
            <a:r>
              <a:rPr lang="it-IT" b="1">
                <a:latin typeface="Book Antiqua" pitchFamily="18" charset="0"/>
                <a:sym typeface="Symbol" pitchFamily="18" charset="2"/>
              </a:rPr>
              <a:t>=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R</a:t>
            </a:r>
            <a:r>
              <a:rPr lang="it-IT" b="1" baseline="-25000">
                <a:latin typeface="Book Antiqua" pitchFamily="18" charset="0"/>
                <a:sym typeface="Symbol" pitchFamily="18" charset="2"/>
              </a:rPr>
              <a:t>1</a:t>
            </a:r>
            <a:r>
              <a:rPr lang="it-IT" b="1">
                <a:latin typeface="Book Antiqua" pitchFamily="18" charset="0"/>
                <a:sym typeface="Symbol" pitchFamily="18" charset="2"/>
              </a:rPr>
              <a:t>=</a:t>
            </a:r>
            <a:r>
              <a:rPr lang="it-IT" b="1" i="1">
                <a:latin typeface="Book Antiqua" pitchFamily="18" charset="0"/>
                <a:sym typeface="Symbol" pitchFamily="18" charset="2"/>
              </a:rPr>
              <a:t>R</a:t>
            </a:r>
            <a:r>
              <a:rPr lang="it-IT" b="1" baseline="-25000">
                <a:latin typeface="Book Antiqua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489533" name="Text Box 23"/>
          <p:cNvSpPr txBox="1">
            <a:spLocks noChangeArrowheads="1"/>
          </p:cNvSpPr>
          <p:nvPr/>
        </p:nvSpPr>
        <p:spPr bwMode="auto">
          <a:xfrm>
            <a:off x="374650" y="4676775"/>
            <a:ext cx="4940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b="1">
                <a:latin typeface="Book Antiqua" pitchFamily="18" charset="0"/>
              </a:rPr>
              <a:t>Larghezza di riga </a:t>
            </a:r>
            <a:r>
              <a:rPr lang="it-IT" sz="2000" b="1" i="1">
                <a:latin typeface="Book Antiqua" pitchFamily="18" charset="0"/>
                <a:sym typeface="Symbol" pitchFamily="18" charset="2"/>
              </a:rPr>
              <a:t> </a:t>
            </a:r>
            <a:r>
              <a:rPr lang="it-IT" sz="2000" b="1" baseline="-25000">
                <a:latin typeface="Book Antiqua" pitchFamily="18" charset="0"/>
                <a:sym typeface="Symbol" pitchFamily="18" charset="2"/>
              </a:rPr>
              <a:t>c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 </a:t>
            </a:r>
            <a:r>
              <a:rPr lang="it-IT" sz="2000" b="1" i="1">
                <a:latin typeface="Book Antiqua" pitchFamily="18" charset="0"/>
                <a:sym typeface="Symbol" pitchFamily="18" charset="2"/>
              </a:rPr>
              <a:t>= </a:t>
            </a:r>
            <a:r>
              <a:rPr lang="it-IT" sz="2000" b="1">
                <a:latin typeface="Book Antiqua" pitchFamily="18" charset="0"/>
                <a:sym typeface="Symbol" pitchFamily="18" charset="2"/>
              </a:rPr>
              <a:t>1</a:t>
            </a:r>
            <a:r>
              <a:rPr lang="it-IT" sz="2000" b="1" i="1">
                <a:latin typeface="Book Antiqua" pitchFamily="18" charset="0"/>
                <a:sym typeface="Symbol" pitchFamily="18" charset="2"/>
              </a:rPr>
              <a:t> / 2</a:t>
            </a:r>
            <a:r>
              <a:rPr lang="it-IT" sz="2000" b="1">
                <a:latin typeface="Book Antiqua" pitchFamily="18" charset="0"/>
                <a:sym typeface="Symbol" pitchFamily="18" charset="2"/>
              </a:rPr>
              <a:t></a:t>
            </a:r>
            <a:r>
              <a:rPr lang="it-IT" sz="2000" b="1" i="1">
                <a:latin typeface="Book Antiqua" pitchFamily="18" charset="0"/>
                <a:sym typeface="Symbol" pitchFamily="18" charset="2"/>
              </a:rPr>
              <a:t> </a:t>
            </a:r>
            <a:r>
              <a:rPr lang="it-IT" sz="2000" b="1" baseline="-25000">
                <a:latin typeface="Book Antiqua" pitchFamily="18" charset="0"/>
                <a:sym typeface="Symbol" pitchFamily="18" charset="2"/>
              </a:rPr>
              <a:t>c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 = c / 2</a:t>
            </a:r>
            <a:r>
              <a:rPr lang="it-IT" sz="2000">
                <a:latin typeface="Book Antiqua" pitchFamily="18" charset="0"/>
                <a:sym typeface="Symbol" pitchFamily="18" charset="2"/>
              </a:rPr>
              <a:t>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L</a:t>
            </a:r>
            <a:endParaRPr lang="it-IT" sz="2000">
              <a:latin typeface="Book Antiqua" pitchFamily="18" charset="0"/>
            </a:endParaRPr>
          </a:p>
        </p:txBody>
      </p:sp>
      <p:sp>
        <p:nvSpPr>
          <p:cNvPr id="489534" name="Text Box 24"/>
          <p:cNvSpPr txBox="1">
            <a:spLocks noChangeArrowheads="1"/>
          </p:cNvSpPr>
          <p:nvPr/>
        </p:nvSpPr>
        <p:spPr bwMode="auto">
          <a:xfrm>
            <a:off x="374650" y="5110163"/>
            <a:ext cx="613727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it-IT" sz="2000" b="1">
                <a:latin typeface="Book Antiqua" pitchFamily="18" charset="0"/>
                <a:sym typeface="Symbol" pitchFamily="18" charset="2"/>
              </a:rPr>
              <a:t>Fattore di merito </a:t>
            </a:r>
            <a:r>
              <a:rPr lang="it-IT" sz="2000" b="1" i="1">
                <a:latin typeface="Book Antiqua" pitchFamily="18" charset="0"/>
                <a:sym typeface="Symbol" pitchFamily="18" charset="2"/>
              </a:rPr>
              <a:t>Q =  / </a:t>
            </a:r>
            <a:r>
              <a:rPr lang="it-IT" sz="2000" b="1" baseline="-25000">
                <a:latin typeface="Book Antiqua" pitchFamily="18" charset="0"/>
                <a:sym typeface="Symbol" pitchFamily="18" charset="2"/>
              </a:rPr>
              <a:t>c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= (</a:t>
            </a:r>
            <a:r>
              <a:rPr lang="it-IT" i="1">
                <a:sym typeface="Symbol" pitchFamily="18" charset="2"/>
              </a:rPr>
              <a:t></a:t>
            </a:r>
            <a:r>
              <a:rPr lang="it-IT" sz="2000">
                <a:latin typeface="Book Antiqua" pitchFamily="18" charset="0"/>
                <a:sym typeface="Symbol" pitchFamily="18" charset="2"/>
              </a:rPr>
              <a:t>/</a:t>
            </a:r>
            <a:r>
              <a:rPr lang="it-IT" sz="2000" i="1" baseline="-25000">
                <a:latin typeface="Book Antiqua" pitchFamily="18" charset="0"/>
                <a:sym typeface="Symbol" pitchFamily="18" charset="2"/>
              </a:rPr>
              <a:t>fsr</a:t>
            </a:r>
            <a:r>
              <a:rPr lang="it-IT" sz="2000">
                <a:latin typeface="Book Antiqua" pitchFamily="18" charset="0"/>
                <a:sym typeface="Symbol" pitchFamily="18" charset="2"/>
              </a:rPr>
              <a:t>)</a:t>
            </a:r>
            <a:r>
              <a:rPr lang="it-IT" sz="2000" i="1">
                <a:latin typeface="Book Antiqua" pitchFamily="18" charset="0"/>
                <a:sym typeface="Symbol" pitchFamily="18" charset="2"/>
              </a:rPr>
              <a:t>F = m  F</a:t>
            </a:r>
          </a:p>
        </p:txBody>
      </p:sp>
      <p:sp>
        <p:nvSpPr>
          <p:cNvPr id="489535" name="Text Box 25"/>
          <p:cNvSpPr txBox="1">
            <a:spLocks noChangeArrowheads="1"/>
          </p:cNvSpPr>
          <p:nvPr/>
        </p:nvSpPr>
        <p:spPr bwMode="auto">
          <a:xfrm>
            <a:off x="374650" y="1987550"/>
            <a:ext cx="4964113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it-IT" sz="3200" i="1">
                <a:latin typeface="Book Antiqua" pitchFamily="18" charset="0"/>
              </a:rPr>
              <a:t>E</a:t>
            </a:r>
            <a:r>
              <a:rPr lang="it-IT" sz="3200" baseline="-25000">
                <a:latin typeface="Book Antiqua" pitchFamily="18" charset="0"/>
              </a:rPr>
              <a:t> </a:t>
            </a:r>
            <a:r>
              <a:rPr lang="it-IT" sz="3200">
                <a:latin typeface="Book Antiqua" pitchFamily="18" charset="0"/>
              </a:rPr>
              <a:t>= </a:t>
            </a:r>
            <a:r>
              <a:rPr lang="it-IT" sz="3200" i="1">
                <a:latin typeface="Book Antiqua" pitchFamily="18" charset="0"/>
              </a:rPr>
              <a:t>h</a:t>
            </a:r>
            <a:r>
              <a:rPr lang="it-IT" sz="3200" i="1">
                <a:latin typeface="Symbol" pitchFamily="18" charset="2"/>
              </a:rPr>
              <a:t>n</a:t>
            </a:r>
            <a:r>
              <a:rPr lang="it-IT" sz="3200" baseline="-25000">
                <a:latin typeface="Book Antiqua" pitchFamily="18" charset="0"/>
              </a:rPr>
              <a:t> </a:t>
            </a:r>
            <a:r>
              <a:rPr lang="it-IT" sz="3200">
                <a:latin typeface="Book Antiqua" pitchFamily="18" charset="0"/>
              </a:rPr>
              <a:t>= </a:t>
            </a:r>
            <a:r>
              <a:rPr lang="it-IT" sz="3200" i="1">
                <a:latin typeface="Book Antiqua" pitchFamily="18" charset="0"/>
              </a:rPr>
              <a:t>hc</a:t>
            </a:r>
            <a:r>
              <a:rPr lang="it-IT" sz="3200">
                <a:latin typeface="Book Antiqua" pitchFamily="18" charset="0"/>
              </a:rPr>
              <a:t>/</a:t>
            </a:r>
            <a:r>
              <a:rPr lang="it-IT" sz="3200" i="1">
                <a:latin typeface="Symbol" pitchFamily="18" charset="2"/>
              </a:rPr>
              <a:t>l</a:t>
            </a:r>
            <a:endParaRPr lang="en-US" sz="3200" i="1">
              <a:latin typeface="Symbol" pitchFamily="18" charset="2"/>
            </a:endParaRPr>
          </a:p>
        </p:txBody>
      </p:sp>
      <p:graphicFrame>
        <p:nvGraphicFramePr>
          <p:cNvPr id="489528" name="Object 56"/>
          <p:cNvGraphicFramePr>
            <a:graphicFrameLocks noChangeAspect="1"/>
          </p:cNvGraphicFramePr>
          <p:nvPr/>
        </p:nvGraphicFramePr>
        <p:xfrm>
          <a:off x="374650" y="5651500"/>
          <a:ext cx="3957638" cy="1117600"/>
        </p:xfrm>
        <a:graphic>
          <a:graphicData uri="http://schemas.openxmlformats.org/presentationml/2006/ole">
            <p:oleObj spid="_x0000_s489528" name="Equation" r:id="rId4" imgW="1574800" imgH="444500" progId="Equation.3">
              <p:embed/>
            </p:oleObj>
          </a:graphicData>
        </a:graphic>
      </p:graphicFrame>
      <p:sp>
        <p:nvSpPr>
          <p:cNvPr id="489536" name="Text Box 27"/>
          <p:cNvSpPr txBox="1">
            <a:spLocks noChangeArrowheads="1"/>
          </p:cNvSpPr>
          <p:nvPr/>
        </p:nvSpPr>
        <p:spPr bwMode="auto">
          <a:xfrm>
            <a:off x="4568825" y="5886450"/>
            <a:ext cx="3660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Book Antiqua" pitchFamily="18" charset="0"/>
              </a:rPr>
              <a:t>con </a:t>
            </a:r>
            <a:r>
              <a:rPr lang="it-IT" i="1">
                <a:latin typeface="Book Antiqua" pitchFamily="18" charset="0"/>
                <a:sym typeface="Symbol" pitchFamily="18" charset="2"/>
              </a:rPr>
              <a:t></a:t>
            </a:r>
            <a:r>
              <a:rPr lang="it-IT">
                <a:latin typeface="Book Antiqua" pitchFamily="18" charset="0"/>
                <a:sym typeface="Symbol" pitchFamily="18" charset="2"/>
              </a:rPr>
              <a:t> = (2</a:t>
            </a:r>
            <a:r>
              <a:rPr lang="it-IT">
                <a:sym typeface="Symbol" pitchFamily="18" charset="2"/>
              </a:rPr>
              <a:t></a:t>
            </a:r>
            <a:r>
              <a:rPr lang="it-IT" sz="1000">
                <a:sym typeface="Symbol" pitchFamily="18" charset="2"/>
              </a:rPr>
              <a:t> </a:t>
            </a:r>
            <a:r>
              <a:rPr lang="it-IT">
                <a:latin typeface="Book Antiqua" pitchFamily="18" charset="0"/>
                <a:sym typeface="Symbol" pitchFamily="18" charset="2"/>
              </a:rPr>
              <a:t>2</a:t>
            </a:r>
            <a:r>
              <a:rPr lang="it-IT" i="1">
                <a:latin typeface="Book Antiqua" pitchFamily="18" charset="0"/>
                <a:sym typeface="Symbol" pitchFamily="18" charset="2"/>
              </a:rPr>
              <a:t>L</a:t>
            </a:r>
            <a:r>
              <a:rPr lang="it-IT">
                <a:sym typeface="Symbol" pitchFamily="18" charset="2"/>
              </a:rPr>
              <a:t>/</a:t>
            </a:r>
            <a:r>
              <a:rPr lang="it-IT" i="1">
                <a:sym typeface="Symbol" pitchFamily="18" charset="2"/>
              </a:rPr>
              <a:t></a:t>
            </a:r>
            <a:r>
              <a:rPr lang="it-IT">
                <a:latin typeface="Book Antiqua" pitchFamily="18" charset="0"/>
                <a:sym typeface="Symbol" pitchFamily="18" charset="2"/>
              </a:rPr>
              <a:t>) </a:t>
            </a:r>
            <a:r>
              <a:rPr lang="it-IT">
                <a:solidFill>
                  <a:srgbClr val="CC0099"/>
                </a:solidFill>
                <a:latin typeface="Book Antiqua" pitchFamily="18" charset="0"/>
                <a:sym typeface="Symbol" pitchFamily="18" charset="2"/>
              </a:rPr>
              <a:t>=(</a:t>
            </a:r>
            <a:r>
              <a:rPr lang="it-IT" i="1">
                <a:solidFill>
                  <a:srgbClr val="CC0099"/>
                </a:solidFill>
                <a:latin typeface="Book Antiqua" pitchFamily="18" charset="0"/>
                <a:sym typeface="Symbol" pitchFamily="18" charset="2"/>
              </a:rPr>
              <a:t>ks</a:t>
            </a:r>
            <a:r>
              <a:rPr lang="it-IT">
                <a:solidFill>
                  <a:srgbClr val="CC0099"/>
                </a:solidFill>
                <a:latin typeface="Book Antiqua" pitchFamily="18" charset="0"/>
                <a:sym typeface="Symbol" pitchFamily="18" charset="2"/>
              </a:rPr>
              <a:t>)</a:t>
            </a:r>
            <a:r>
              <a:rPr lang="it-IT">
                <a:latin typeface="Book Antiqua" pitchFamily="18" charset="0"/>
                <a:sym typeface="Symbol" pitchFamily="18" charset="2"/>
              </a:rPr>
              <a:t>= </a:t>
            </a:r>
          </a:p>
          <a:p>
            <a:r>
              <a:rPr lang="it-IT">
                <a:latin typeface="Book Antiqua" pitchFamily="18" charset="0"/>
                <a:sym typeface="Symbol" pitchFamily="18" charset="2"/>
              </a:rPr>
              <a:t>           = (2</a:t>
            </a:r>
            <a:r>
              <a:rPr lang="it-IT">
                <a:sym typeface="Symbol" pitchFamily="18" charset="2"/>
              </a:rPr>
              <a:t></a:t>
            </a:r>
            <a:r>
              <a:rPr lang="it-IT" i="1">
                <a:latin typeface="Book Antiqua" pitchFamily="18" charset="0"/>
                <a:sym typeface="Symbol" pitchFamily="18" charset="2"/>
              </a:rPr>
              <a:t></a:t>
            </a:r>
            <a:r>
              <a:rPr lang="it-IT" sz="1200" i="1">
                <a:latin typeface="Book Antiqua" pitchFamily="18" charset="0"/>
                <a:sym typeface="Symbol" pitchFamily="18" charset="2"/>
              </a:rPr>
              <a:t> </a:t>
            </a:r>
            <a:r>
              <a:rPr lang="it-IT">
                <a:latin typeface="Book Antiqua" pitchFamily="18" charset="0"/>
                <a:sym typeface="Symbol" pitchFamily="18" charset="2"/>
              </a:rPr>
              <a:t>2</a:t>
            </a:r>
            <a:r>
              <a:rPr lang="it-IT" i="1">
                <a:latin typeface="Book Antiqua" pitchFamily="18" charset="0"/>
                <a:sym typeface="Symbol" pitchFamily="18" charset="2"/>
              </a:rPr>
              <a:t>L</a:t>
            </a:r>
            <a:r>
              <a:rPr lang="it-IT">
                <a:latin typeface="Book Antiqua" pitchFamily="18" charset="0"/>
                <a:sym typeface="Symbol" pitchFamily="18" charset="2"/>
              </a:rPr>
              <a:t>/</a:t>
            </a:r>
            <a:r>
              <a:rPr lang="it-IT" i="1">
                <a:latin typeface="Book Antiqua" pitchFamily="18" charset="0"/>
                <a:sym typeface="Symbol" pitchFamily="18" charset="2"/>
              </a:rPr>
              <a:t>c</a:t>
            </a:r>
            <a:r>
              <a:rPr lang="it-IT">
                <a:latin typeface="Book Antiqua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489537" name="Line 28"/>
          <p:cNvSpPr>
            <a:spLocks noChangeShapeType="1"/>
          </p:cNvSpPr>
          <p:nvPr/>
        </p:nvSpPr>
        <p:spPr bwMode="auto">
          <a:xfrm flipV="1">
            <a:off x="0" y="27940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1" name="Titolo 1"/>
          <p:cNvSpPr>
            <a:spLocks noGrp="1"/>
          </p:cNvSpPr>
          <p:nvPr>
            <p:ph type="title" idx="4294967295"/>
          </p:nvPr>
        </p:nvSpPr>
        <p:spPr>
          <a:xfrm>
            <a:off x="1143000" y="533400"/>
            <a:ext cx="7716838" cy="6096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Book Antiqua" pitchFamily="18" charset="0"/>
              </a:rPr>
              <a:t>Comments on Teaching and WEB material</a:t>
            </a:r>
          </a:p>
        </p:txBody>
      </p:sp>
      <p:sp>
        <p:nvSpPr>
          <p:cNvPr id="537602" name="Titolo 1"/>
          <p:cNvSpPr>
            <a:spLocks/>
          </p:cNvSpPr>
          <p:nvPr/>
        </p:nvSpPr>
        <p:spPr bwMode="auto">
          <a:xfrm>
            <a:off x="252413" y="1185863"/>
            <a:ext cx="87058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125000"/>
              </a:lnSpc>
            </a:pP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TEACH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en-US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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“divulgate”</a:t>
            </a:r>
            <a:br>
              <a:rPr lang="en-US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KNOWLEDGE&amp;UNDERSTANDING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en-US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 “having hints”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</a:t>
            </a:r>
            <a:br>
              <a:rPr lang="en-US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THEORY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comes BEFORE </a:t>
            </a: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PRACTICE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(but both are important!)</a:t>
            </a:r>
            <a:br>
              <a:rPr lang="en-US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QUESTIONS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and SELF-QUESTIONS are paramount</a:t>
            </a:r>
          </a:p>
        </p:txBody>
      </p:sp>
      <p:sp>
        <p:nvSpPr>
          <p:cNvPr id="537603" name="Titolo 1"/>
          <p:cNvSpPr>
            <a:spLocks/>
          </p:cNvSpPr>
          <p:nvPr/>
        </p:nvSpPr>
        <p:spPr bwMode="auto">
          <a:xfrm>
            <a:off x="252413" y="3233738"/>
            <a:ext cx="8891587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90000"/>
              </a:lnSpc>
            </a:pPr>
            <a:r>
              <a:rPr lang="en-US" sz="2800" u="sng">
                <a:solidFill>
                  <a:srgbClr val="FF0000"/>
                </a:solidFill>
                <a:latin typeface="Book Antiqua" pitchFamily="18" charset="0"/>
              </a:rPr>
              <a:t>LASERs: How they Work?</a:t>
            </a:r>
            <a:r>
              <a:rPr lang="en-US" sz="2800">
                <a:solidFill>
                  <a:srgbClr val="FF0000"/>
                </a:solidFill>
                <a:latin typeface="Book Antiqua" pitchFamily="18" charset="0"/>
              </a:rPr>
              <a:t/>
            </a:r>
            <a:br>
              <a:rPr lang="en-US" sz="2800">
                <a:solidFill>
                  <a:srgbClr val="FF0000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2"/>
              </a:rPr>
              <a:t>https://www.youtube.com/watch?v=GhCR8s3da9I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en-US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and </a:t>
            </a:r>
            <a:r>
              <a:rPr lang="en-US" b="1" u="sng">
                <a:solidFill>
                  <a:srgbClr val="FF0000"/>
                </a:solidFill>
                <a:latin typeface="Book Antiqua" pitchFamily="18" charset="0"/>
              </a:rPr>
              <a:t>HOW NOT TO EXPLAIN/STUDY</a:t>
            </a: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 IN A UNIVERSITY!!!</a:t>
            </a:r>
          </a:p>
        </p:txBody>
      </p:sp>
      <p:sp>
        <p:nvSpPr>
          <p:cNvPr id="537604" name="Titolo 1"/>
          <p:cNvSpPr>
            <a:spLocks/>
          </p:cNvSpPr>
          <p:nvPr/>
        </p:nvSpPr>
        <p:spPr bwMode="auto">
          <a:xfrm>
            <a:off x="252413" y="4598988"/>
            <a:ext cx="8891587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We can both “</a:t>
            </a: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Teach” and “give information”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(both useful). Receiving Teaching and not only information, might be harder, but provides for </a:t>
            </a: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Insight and Knowledge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in a way that University should mostly do as opposed to Internet and TV material, which scope can be simply different (give hints and entertain).</a:t>
            </a:r>
            <a:br>
              <a:rPr lang="en-US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 b="1">
                <a:solidFill>
                  <a:schemeClr val="tx2"/>
                </a:solidFill>
                <a:latin typeface="Book Antiqua" pitchFamily="18" charset="0"/>
              </a:rPr>
              <a:t>Learning and deeply understanding what we study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helps in growing </a:t>
            </a:r>
            <a:r>
              <a:rPr lang="en-US" b="1" u="sng">
                <a:solidFill>
                  <a:schemeClr val="tx2"/>
                </a:solidFill>
                <a:latin typeface="Book Antiqua" pitchFamily="18" charset="0"/>
              </a:rPr>
              <a:t>Knowledge</a:t>
            </a:r>
            <a:r>
              <a:rPr lang="en-US">
                <a:solidFill>
                  <a:schemeClr val="tx2"/>
                </a:solidFill>
                <a:latin typeface="Book Antiqua" pitchFamily="18" charset="0"/>
              </a:rPr>
              <a:t> for personal Culture and Work challenges.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603" grpId="0"/>
      <p:bldP spid="5376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5" name="Tito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Properties of the LASERs</a:t>
            </a:r>
          </a:p>
        </p:txBody>
      </p:sp>
      <p:sp>
        <p:nvSpPr>
          <p:cNvPr id="538626" name="Titolo 1"/>
          <p:cNvSpPr>
            <a:spLocks/>
          </p:cNvSpPr>
          <p:nvPr/>
        </p:nvSpPr>
        <p:spPr bwMode="auto">
          <a:xfrm>
            <a:off x="450850" y="2065338"/>
            <a:ext cx="8370888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Monochromaticity</a:t>
            </a:r>
            <a:br>
              <a:rPr lang="en-US" sz="2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2"/>
              </a:rPr>
              <a:t>https://www.youtube.com/watch?v=y-JCF3K9ntc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538627" name="Titolo 1"/>
          <p:cNvSpPr>
            <a:spLocks/>
          </p:cNvSpPr>
          <p:nvPr/>
        </p:nvSpPr>
        <p:spPr bwMode="auto">
          <a:xfrm>
            <a:off x="438150" y="3375025"/>
            <a:ext cx="83708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Ruby LASER</a:t>
            </a:r>
            <a:br>
              <a:rPr lang="en-US" sz="2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3"/>
              </a:rPr>
              <a:t>https://www.youtube.com/watch?v=9JDrdxP7Au4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538630" name="Titolo 1"/>
          <p:cNvSpPr>
            <a:spLocks/>
          </p:cNvSpPr>
          <p:nvPr/>
        </p:nvSpPr>
        <p:spPr bwMode="auto">
          <a:xfrm>
            <a:off x="425450" y="4772025"/>
            <a:ext cx="83708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Solid-State LASER Crystals</a:t>
            </a:r>
            <a:br>
              <a:rPr lang="en-US" sz="28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4"/>
              </a:rPr>
              <a:t>http://www.roditi.com/Laser/GenDescr.html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  <a:p>
            <a:pPr defTabSz="820738">
              <a:lnSpc>
                <a:spcPct val="85000"/>
              </a:lnSpc>
            </a:pP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Tito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ook Antiqua" pitchFamily="18" charset="0"/>
              </a:rPr>
              <a:t>LASER Fundamentals (MIT)</a:t>
            </a:r>
          </a:p>
        </p:txBody>
      </p:sp>
      <p:sp>
        <p:nvSpPr>
          <p:cNvPr id="540675" name="Titolo 1"/>
          <p:cNvSpPr>
            <a:spLocks/>
          </p:cNvSpPr>
          <p:nvPr/>
        </p:nvSpPr>
        <p:spPr bwMode="auto">
          <a:xfrm>
            <a:off x="438150" y="1760538"/>
            <a:ext cx="83835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Laser Fundamentals I </a:t>
            </a:r>
            <a:r>
              <a:rPr lang="en-US" sz="2000">
                <a:solidFill>
                  <a:schemeClr val="tx2"/>
                </a:solidFill>
                <a:latin typeface="Book Antiqua" pitchFamily="18" charset="0"/>
              </a:rPr>
              <a:t>(58m:15s)</a:t>
            </a:r>
            <a:br>
              <a:rPr lang="en-US" sz="20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2"/>
              </a:rPr>
              <a:t>https://www.youtube.com/watch?v=rgivGZqFcfY&amp;list=PLCAA55F833DC09186&amp;index=3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  <a:p>
            <a:pPr defTabSz="820738">
              <a:lnSpc>
                <a:spcPct val="85000"/>
              </a:lnSpc>
            </a:pP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540677" name="Titolo 1"/>
          <p:cNvSpPr>
            <a:spLocks/>
          </p:cNvSpPr>
          <p:nvPr/>
        </p:nvSpPr>
        <p:spPr bwMode="auto">
          <a:xfrm>
            <a:off x="438150" y="3411538"/>
            <a:ext cx="83835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Laser Fundamentals II </a:t>
            </a:r>
            <a:r>
              <a:rPr lang="en-US" sz="2000">
                <a:solidFill>
                  <a:schemeClr val="tx2"/>
                </a:solidFill>
                <a:latin typeface="Book Antiqua" pitchFamily="18" charset="0"/>
              </a:rPr>
              <a:t>(54m:50s)</a:t>
            </a:r>
            <a:br>
              <a:rPr lang="en-US" sz="20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3"/>
              </a:rPr>
              <a:t>https://www.youtube.com/watch?v=rgivGZqFcfY&amp;list=PLCAA55F833DC09186&amp;index=4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  <a:p>
            <a:pPr defTabSz="820738">
              <a:lnSpc>
                <a:spcPct val="85000"/>
              </a:lnSpc>
            </a:pP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540678" name="Titolo 1"/>
          <p:cNvSpPr>
            <a:spLocks/>
          </p:cNvSpPr>
          <p:nvPr/>
        </p:nvSpPr>
        <p:spPr bwMode="auto">
          <a:xfrm>
            <a:off x="438150" y="4999038"/>
            <a:ext cx="83835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en-US" sz="2800">
                <a:solidFill>
                  <a:schemeClr val="tx2"/>
                </a:solidFill>
                <a:latin typeface="Book Antiqua" pitchFamily="18" charset="0"/>
              </a:rPr>
              <a:t>Laser Fundamentals II </a:t>
            </a:r>
            <a:r>
              <a:rPr lang="en-US" sz="2000">
                <a:solidFill>
                  <a:schemeClr val="tx2"/>
                </a:solidFill>
                <a:latin typeface="Book Antiqua" pitchFamily="18" charset="0"/>
              </a:rPr>
              <a:t>(55m:35s)</a:t>
            </a:r>
            <a:br>
              <a:rPr lang="en-US" sz="2000">
                <a:solidFill>
                  <a:schemeClr val="tx2"/>
                </a:solidFill>
                <a:latin typeface="Book Antiqua" pitchFamily="18" charset="0"/>
              </a:rPr>
            </a:br>
            <a:r>
              <a:rPr lang="en-US">
                <a:solidFill>
                  <a:schemeClr val="tx2"/>
                </a:solidFill>
                <a:latin typeface="Book Antiqua" pitchFamily="18" charset="0"/>
                <a:hlinkClick r:id="rId4"/>
              </a:rPr>
              <a:t>https://www.youtube.com/watch?v=YVqoVl-CYKo&amp;index=6&amp;list=PLCAA55F833DC09186</a:t>
            </a:r>
            <a:endParaRPr lang="en-US">
              <a:solidFill>
                <a:schemeClr val="tx2"/>
              </a:solidFill>
              <a:latin typeface="Book Antiqua" pitchFamily="18" charset="0"/>
            </a:endParaRPr>
          </a:p>
          <a:p>
            <a:pPr defTabSz="820738">
              <a:lnSpc>
                <a:spcPct val="85000"/>
              </a:lnSpc>
            </a:pPr>
            <a:endParaRPr lang="en-US">
              <a:solidFill>
                <a:schemeClr val="tx2"/>
              </a:solidFill>
              <a:latin typeface="Book Antiqua" pitchFamily="18" charset="0"/>
            </a:endParaRPr>
          </a:p>
          <a:p>
            <a:pPr defTabSz="820738">
              <a:lnSpc>
                <a:spcPct val="85000"/>
              </a:lnSpc>
            </a:pPr>
            <a:endParaRPr lang="en-US">
              <a:solidFill>
                <a:schemeClr val="tx2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z="3200" smtClean="0">
                <a:latin typeface="Book Antiqua" pitchFamily="18" charset="0"/>
              </a:rPr>
              <a:t>Guadagno ottico, perdite logaritmiche</a:t>
            </a:r>
            <a:br>
              <a:rPr lang="it-IT" sz="3200" smtClean="0">
                <a:latin typeface="Book Antiqua" pitchFamily="18" charset="0"/>
              </a:rPr>
            </a:br>
            <a:r>
              <a:rPr lang="it-IT" sz="3200" smtClean="0">
                <a:latin typeface="Book Antiqua" pitchFamily="18" charset="0"/>
              </a:rPr>
              <a:t>efficienza diff. e Lambert-Beer</a:t>
            </a:r>
          </a:p>
        </p:txBody>
      </p:sp>
      <p:graphicFrame>
        <p:nvGraphicFramePr>
          <p:cNvPr id="492709" name="Object 165"/>
          <p:cNvGraphicFramePr>
            <a:graphicFrameLocks noChangeAspect="1"/>
          </p:cNvGraphicFramePr>
          <p:nvPr/>
        </p:nvGraphicFramePr>
        <p:xfrm>
          <a:off x="438150" y="1444625"/>
          <a:ext cx="4781550" cy="1096963"/>
        </p:xfrm>
        <a:graphic>
          <a:graphicData uri="http://schemas.openxmlformats.org/presentationml/2006/ole">
            <p:oleObj spid="_x0000_s492709" name="Equation" r:id="rId4" imgW="1714500" imgH="393700" progId="Equation.3">
              <p:embed/>
            </p:oleObj>
          </a:graphicData>
        </a:graphic>
      </p:graphicFrame>
      <p:graphicFrame>
        <p:nvGraphicFramePr>
          <p:cNvPr id="492710" name="Object 166"/>
          <p:cNvGraphicFramePr>
            <a:graphicFrameLocks noChangeAspect="1"/>
          </p:cNvGraphicFramePr>
          <p:nvPr/>
        </p:nvGraphicFramePr>
        <p:xfrm>
          <a:off x="438150" y="2690813"/>
          <a:ext cx="5770563" cy="558800"/>
        </p:xfrm>
        <a:graphic>
          <a:graphicData uri="http://schemas.openxmlformats.org/presentationml/2006/ole">
            <p:oleObj spid="_x0000_s492710" name="Equation" r:id="rId5" imgW="2234230" imgH="215806" progId="Equation.3">
              <p:embed/>
            </p:oleObj>
          </a:graphicData>
        </a:graphic>
      </p:graphicFrame>
      <p:graphicFrame>
        <p:nvGraphicFramePr>
          <p:cNvPr id="492711" name="Object 167"/>
          <p:cNvGraphicFramePr>
            <a:graphicFrameLocks noChangeAspect="1"/>
          </p:cNvGraphicFramePr>
          <p:nvPr/>
        </p:nvGraphicFramePr>
        <p:xfrm>
          <a:off x="438150" y="3268663"/>
          <a:ext cx="3278188" cy="1343025"/>
        </p:xfrm>
        <a:graphic>
          <a:graphicData uri="http://schemas.openxmlformats.org/presentationml/2006/ole">
            <p:oleObj spid="_x0000_s492711" name="Equation" r:id="rId6" imgW="1054100" imgH="431800" progId="Equation.3">
              <p:embed/>
            </p:oleObj>
          </a:graphicData>
        </a:graphic>
      </p:graphicFrame>
      <p:grpSp>
        <p:nvGrpSpPr>
          <p:cNvPr id="492715" name="Group 13"/>
          <p:cNvGrpSpPr>
            <a:grpSpLocks/>
          </p:cNvGrpSpPr>
          <p:nvPr/>
        </p:nvGrpSpPr>
        <p:grpSpPr bwMode="auto">
          <a:xfrm>
            <a:off x="4032250" y="3413125"/>
            <a:ext cx="4545013" cy="1430338"/>
            <a:chOff x="2562" y="890"/>
            <a:chExt cx="2863" cy="901"/>
          </a:xfrm>
        </p:grpSpPr>
        <p:sp>
          <p:nvSpPr>
            <p:cNvPr id="492719" name="Rectangle 14"/>
            <p:cNvSpPr>
              <a:spLocks noChangeArrowheads="1"/>
            </p:cNvSpPr>
            <p:nvPr/>
          </p:nvSpPr>
          <p:spPr bwMode="auto">
            <a:xfrm>
              <a:off x="2562" y="1071"/>
              <a:ext cx="498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820738">
                <a:lnSpc>
                  <a:spcPct val="90000"/>
                </a:lnSpc>
                <a:tabLst>
                  <a:tab pos="520700" algn="ctr"/>
                  <a:tab pos="977900" algn="l"/>
                  <a:tab pos="4978400" algn="l"/>
                </a:tabLst>
              </a:pPr>
              <a:r>
                <a:rPr lang="it-IT">
                  <a:solidFill>
                    <a:schemeClr val="bg2"/>
                  </a:solidFill>
                  <a:latin typeface="Book Antiqua" pitchFamily="18" charset="0"/>
                </a:rPr>
                <a:t>con</a:t>
              </a:r>
              <a:endParaRPr lang="it-IT">
                <a:solidFill>
                  <a:schemeClr val="bg2"/>
                </a:solidFill>
                <a:latin typeface="Book Antiqua" pitchFamily="18" charset="0"/>
                <a:sym typeface="Symbol" pitchFamily="18" charset="2"/>
              </a:endParaRPr>
            </a:p>
          </p:txBody>
        </p:sp>
        <p:graphicFrame>
          <p:nvGraphicFramePr>
            <p:cNvPr id="492712" name="Object 168"/>
            <p:cNvGraphicFramePr>
              <a:graphicFrameLocks noChangeAspect="1"/>
            </p:cNvGraphicFramePr>
            <p:nvPr/>
          </p:nvGraphicFramePr>
          <p:xfrm>
            <a:off x="2909" y="890"/>
            <a:ext cx="2516" cy="553"/>
          </p:xfrm>
          <a:graphic>
            <a:graphicData uri="http://schemas.openxmlformats.org/presentationml/2006/ole">
              <p:oleObj spid="_x0000_s492712" name="Equation" r:id="rId7" imgW="1790700" imgH="393700" progId="Equation.3">
                <p:embed/>
              </p:oleObj>
            </a:graphicData>
          </a:graphic>
        </p:graphicFrame>
        <p:sp>
          <p:nvSpPr>
            <p:cNvPr id="492720" name="AutoShape 16"/>
            <p:cNvSpPr>
              <a:spLocks/>
            </p:cNvSpPr>
            <p:nvPr/>
          </p:nvSpPr>
          <p:spPr bwMode="auto">
            <a:xfrm rot="5400000">
              <a:off x="4056" y="373"/>
              <a:ext cx="192" cy="2313"/>
            </a:xfrm>
            <a:prstGeom prst="rightBrace">
              <a:avLst>
                <a:gd name="adj1" fmla="val 10039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2721" name="Rectangle 17"/>
            <p:cNvSpPr>
              <a:spLocks noChangeArrowheads="1"/>
            </p:cNvSpPr>
            <p:nvPr/>
          </p:nvSpPr>
          <p:spPr bwMode="auto">
            <a:xfrm>
              <a:off x="3379" y="1609"/>
              <a:ext cx="1769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820738">
                <a:spcBef>
                  <a:spcPct val="40000"/>
                </a:spcBef>
                <a:tabLst>
                  <a:tab pos="520700" algn="ctr"/>
                  <a:tab pos="977900" algn="l"/>
                  <a:tab pos="4978400" algn="l"/>
                </a:tabLst>
              </a:pPr>
              <a:r>
                <a:rPr lang="it-IT" sz="2000">
                  <a:solidFill>
                    <a:schemeClr val="bg2"/>
                  </a:solidFill>
                  <a:latin typeface="Book Antiqua" pitchFamily="18" charset="0"/>
                </a:rPr>
                <a:t>perd.log.sing.pass. </a:t>
              </a:r>
              <a:r>
                <a:rPr lang="it-IT" sz="2000" i="1">
                  <a:solidFill>
                    <a:schemeClr val="bg2"/>
                  </a:solidFill>
                  <a:latin typeface="Book Antiqua" pitchFamily="18" charset="0"/>
                  <a:sym typeface="Symbol" pitchFamily="18" charset="2"/>
                </a:rPr>
                <a:t></a:t>
              </a:r>
              <a:r>
                <a:rPr lang="it-IT" sz="2000">
                  <a:solidFill>
                    <a:schemeClr val="bg2"/>
                  </a:solidFill>
                  <a:latin typeface="Book Antiqua" pitchFamily="18" charset="0"/>
                  <a:sym typeface="Symbol" pitchFamily="18" charset="2"/>
                </a:rPr>
                <a:t> (1)</a:t>
              </a:r>
            </a:p>
          </p:txBody>
        </p:sp>
      </p:grpSp>
      <p:graphicFrame>
        <p:nvGraphicFramePr>
          <p:cNvPr id="492713" name="Object 169"/>
          <p:cNvGraphicFramePr>
            <a:graphicFrameLocks noChangeAspect="1"/>
          </p:cNvGraphicFramePr>
          <p:nvPr/>
        </p:nvGraphicFramePr>
        <p:xfrm>
          <a:off x="463550" y="4964113"/>
          <a:ext cx="2079625" cy="1254125"/>
        </p:xfrm>
        <a:graphic>
          <a:graphicData uri="http://schemas.openxmlformats.org/presentationml/2006/ole">
            <p:oleObj spid="_x0000_s492713" name="Equation" r:id="rId8" imgW="736280" imgH="444307" progId="Equation.3">
              <p:embed/>
            </p:oleObj>
          </a:graphicData>
        </a:graphic>
      </p:graphicFrame>
      <p:sp>
        <p:nvSpPr>
          <p:cNvPr id="492716" name="Text Box 23"/>
          <p:cNvSpPr txBox="1">
            <a:spLocks noChangeArrowheads="1"/>
          </p:cNvSpPr>
          <p:nvPr/>
        </p:nvSpPr>
        <p:spPr bwMode="auto">
          <a:xfrm>
            <a:off x="407988" y="5978525"/>
            <a:ext cx="5338762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it-IT" sz="2600" b="1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it-IT" sz="2600" b="1" i="1">
                <a:latin typeface="Book Antiqua" pitchFamily="18" charset="0"/>
              </a:rPr>
              <a:t>P</a:t>
            </a:r>
            <a:r>
              <a:rPr lang="it-IT" sz="2600" b="1" baseline="-25000">
                <a:latin typeface="Book Antiqua" pitchFamily="18" charset="0"/>
              </a:rPr>
              <a:t>p</a:t>
            </a:r>
            <a:r>
              <a:rPr lang="it-IT" sz="2600" b="1">
                <a:latin typeface="Book Antiqua" pitchFamily="18" charset="0"/>
              </a:rPr>
              <a:t> = </a:t>
            </a:r>
            <a:r>
              <a:rPr lang="it-IT" sz="2600" b="1" i="1">
                <a:latin typeface="Book Antiqua" pitchFamily="18" charset="0"/>
              </a:rPr>
              <a:t>P</a:t>
            </a:r>
            <a:r>
              <a:rPr lang="it-IT" sz="2600" b="1" baseline="-25000">
                <a:latin typeface="Book Antiqua" pitchFamily="18" charset="0"/>
              </a:rPr>
              <a:t>p,0</a:t>
            </a:r>
            <a:r>
              <a:rPr lang="it-IT" sz="2600" b="1">
                <a:latin typeface="Book Antiqua" pitchFamily="18" charset="0"/>
              </a:rPr>
              <a:t> exp (-</a:t>
            </a:r>
            <a:r>
              <a:rPr lang="it-IT" sz="2600" b="1" i="1">
                <a:latin typeface="Symbol" pitchFamily="18" charset="2"/>
              </a:rPr>
              <a:t>a</a:t>
            </a:r>
            <a:r>
              <a:rPr lang="it-IT" sz="2600" b="1" i="1">
                <a:latin typeface="Book Antiqua" pitchFamily="18" charset="0"/>
              </a:rPr>
              <a:t>l</a:t>
            </a:r>
            <a:r>
              <a:rPr lang="it-IT" sz="2600" b="1">
                <a:latin typeface="Book Antiqua" pitchFamily="18" charset="0"/>
              </a:rPr>
              <a:t>)</a:t>
            </a:r>
            <a:br>
              <a:rPr lang="it-IT" sz="2600" b="1">
                <a:latin typeface="Book Antiqua" pitchFamily="18" charset="0"/>
              </a:rPr>
            </a:br>
            <a:endParaRPr lang="en-US" sz="2600" b="1">
              <a:latin typeface="Book Antiqua" pitchFamily="18" charset="0"/>
            </a:endParaRPr>
          </a:p>
        </p:txBody>
      </p:sp>
      <p:sp>
        <p:nvSpPr>
          <p:cNvPr id="492717" name="Line 24"/>
          <p:cNvSpPr>
            <a:spLocks noChangeShapeType="1"/>
          </p:cNvSpPr>
          <p:nvPr/>
        </p:nvSpPr>
        <p:spPr bwMode="auto">
          <a:xfrm flipV="1">
            <a:off x="0" y="61976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92718" name="Line 29"/>
          <p:cNvSpPr>
            <a:spLocks noChangeShapeType="1"/>
          </p:cNvSpPr>
          <p:nvPr/>
        </p:nvSpPr>
        <p:spPr bwMode="auto">
          <a:xfrm flipV="1">
            <a:off x="0" y="49657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64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Laser impulsati e relazioni </a:t>
            </a:r>
            <a:r>
              <a:rPr lang="it-IT" i="1" smtClean="0">
                <a:latin typeface="Symbol" pitchFamily="18" charset="2"/>
              </a:rPr>
              <a:t>l</a:t>
            </a:r>
            <a:r>
              <a:rPr lang="it-IT" i="1" smtClean="0">
                <a:latin typeface="Book Antiqua" pitchFamily="18" charset="0"/>
              </a:rPr>
              <a:t>,L,</a:t>
            </a:r>
            <a:r>
              <a:rPr lang="it-IT" i="1" smtClean="0">
                <a:latin typeface="Symbol" pitchFamily="18" charset="2"/>
              </a:rPr>
              <a:t>n</a:t>
            </a:r>
          </a:p>
        </p:txBody>
      </p:sp>
      <p:sp>
        <p:nvSpPr>
          <p:cNvPr id="494642" name="Text Box 15"/>
          <p:cNvSpPr txBox="1">
            <a:spLocks noChangeArrowheads="1"/>
          </p:cNvSpPr>
          <p:nvPr/>
        </p:nvSpPr>
        <p:spPr bwMode="auto">
          <a:xfrm>
            <a:off x="417513" y="1697038"/>
            <a:ext cx="60848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b="1">
                <a:latin typeface="Book Antiqua" pitchFamily="18" charset="0"/>
                <a:sym typeface="Symbol" pitchFamily="18" charset="2"/>
              </a:rPr>
              <a:t>Q-switching</a:t>
            </a:r>
            <a:br>
              <a:rPr lang="it-IT" sz="1800" b="1">
                <a:latin typeface="Book Antiqua" pitchFamily="18" charset="0"/>
                <a:sym typeface="Symbol" pitchFamily="18" charset="2"/>
              </a:rPr>
            </a:br>
            <a:r>
              <a:rPr lang="it-IT" sz="1800" b="1">
                <a:latin typeface="Book Antiqua" pitchFamily="18" charset="0"/>
                <a:sym typeface="Symbol" pitchFamily="18" charset="2"/>
              </a:rPr>
              <a:t>Intervallo 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tra impulsi successivi: dipende dallo </a:t>
            </a:r>
            <a:r>
              <a:rPr lang="en-US" sz="1800" b="1" i="1">
                <a:latin typeface="Book Antiqua" pitchFamily="18" charset="0"/>
                <a:sym typeface="Symbol" pitchFamily="18" charset="2"/>
              </a:rPr>
              <a:t>switch</a:t>
            </a:r>
          </a:p>
          <a:p>
            <a:r>
              <a:rPr lang="it-IT" sz="1800" b="1">
                <a:latin typeface="Book Antiqua" pitchFamily="18" charset="0"/>
                <a:sym typeface="Symbol" pitchFamily="18" charset="2"/>
              </a:rPr>
              <a:t>Durata dell’impulso 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: dipende dal mat. attivo (10 ns)</a:t>
            </a:r>
          </a:p>
          <a:p>
            <a:r>
              <a:rPr lang="en-US" sz="1800" b="1" i="1">
                <a:latin typeface="Book Antiqua" pitchFamily="18" charset="0"/>
                <a:sym typeface="Symbol" pitchFamily="18" charset="2"/>
              </a:rPr>
              <a:t>duty cycle</a:t>
            </a:r>
            <a:r>
              <a:rPr lang="en-US" sz="1800" b="1">
                <a:latin typeface="Book Antiqua" pitchFamily="18" charset="0"/>
                <a:sym typeface="Symbol" pitchFamily="18" charset="2"/>
              </a:rPr>
              <a:t> (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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en-US" sz="1800" b="1">
                <a:latin typeface="Book Antiqua" pitchFamily="18" charset="0"/>
                <a:sym typeface="Symbol" pitchFamily="18" charset="2"/>
              </a:rPr>
              <a:t>/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) basso  potenza di picco alta (MW)</a:t>
            </a:r>
          </a:p>
        </p:txBody>
      </p:sp>
      <p:sp>
        <p:nvSpPr>
          <p:cNvPr id="494643" name="Text Box 18"/>
          <p:cNvSpPr txBox="1">
            <a:spLocks noChangeArrowheads="1"/>
          </p:cNvSpPr>
          <p:nvPr/>
        </p:nvSpPr>
        <p:spPr bwMode="auto">
          <a:xfrm>
            <a:off x="417513" y="3167063"/>
            <a:ext cx="32400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b="1">
                <a:latin typeface="Book Antiqua" pitchFamily="18" charset="0"/>
                <a:sym typeface="Symbol" pitchFamily="18" charset="2"/>
              </a:rPr>
              <a:t>Mode-locking</a:t>
            </a:r>
          </a:p>
          <a:p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= 2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L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/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c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 (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round trip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)</a:t>
            </a:r>
          </a:p>
          <a:p>
            <a:r>
              <a:rPr lang="it-IT" sz="1800" b="1" i="1">
                <a:latin typeface="Book Antiqua" pitchFamily="18" charset="0"/>
                <a:sym typeface="Symbol" pitchFamily="18" charset="2"/>
              </a:rPr>
              <a:t> f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rep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=1/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(100 MHz  10 GHz) </a:t>
            </a:r>
          </a:p>
          <a:p>
            <a:r>
              <a:rPr lang="it-IT" sz="1800" b="1">
                <a:latin typeface="Book Antiqua" pitchFamily="18" charset="0"/>
                <a:sym typeface="Symbol" pitchFamily="18" charset="2"/>
              </a:rPr>
              <a:t>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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= 1/</a:t>
            </a:r>
            <a:r>
              <a:rPr lang="it-IT" sz="1800" b="1" i="1">
                <a:latin typeface="Book Antiqua" pitchFamily="18" charset="0"/>
                <a:sym typeface="Symbol" pitchFamily="18" charset="2"/>
              </a:rPr>
              <a:t>B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laser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(10 ps  100 fs)</a:t>
            </a:r>
            <a:endParaRPr lang="it-IT" sz="1800" b="1" baseline="-25000">
              <a:latin typeface="Book Antiqua" pitchFamily="18" charset="0"/>
              <a:sym typeface="Symbol" pitchFamily="18" charset="2"/>
            </a:endParaRPr>
          </a:p>
          <a:p>
            <a:r>
              <a:rPr lang="it-IT" sz="1800" b="1" i="1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1800" b="1" baseline="-25000">
                <a:latin typeface="Book Antiqua" pitchFamily="18" charset="0"/>
                <a:sym typeface="Symbol" pitchFamily="18" charset="2"/>
              </a:rPr>
              <a:t>peak</a:t>
            </a:r>
            <a:r>
              <a:rPr lang="it-IT" sz="1800" b="1">
                <a:latin typeface="Book Antiqua" pitchFamily="18" charset="0"/>
                <a:sym typeface="Symbol" pitchFamily="18" charset="2"/>
              </a:rPr>
              <a:t> molto alta (anche &gt;GW)</a:t>
            </a:r>
          </a:p>
        </p:txBody>
      </p:sp>
      <p:graphicFrame>
        <p:nvGraphicFramePr>
          <p:cNvPr id="494640" name="Object 48"/>
          <p:cNvGraphicFramePr>
            <a:graphicFrameLocks noChangeAspect="1"/>
          </p:cNvGraphicFramePr>
          <p:nvPr/>
        </p:nvGraphicFramePr>
        <p:xfrm>
          <a:off x="417513" y="5149850"/>
          <a:ext cx="5343525" cy="1111250"/>
        </p:xfrm>
        <a:graphic>
          <a:graphicData uri="http://schemas.openxmlformats.org/presentationml/2006/ole">
            <p:oleObj spid="_x0000_s494640" name="Equation" r:id="rId4" imgW="1892300" imgH="393700" progId="Equation.3">
              <p:embed/>
            </p:oleObj>
          </a:graphicData>
        </a:graphic>
      </p:graphicFrame>
      <p:sp>
        <p:nvSpPr>
          <p:cNvPr id="494644" name="Line 20"/>
          <p:cNvSpPr>
            <a:spLocks noChangeShapeType="1"/>
          </p:cNvSpPr>
          <p:nvPr/>
        </p:nvSpPr>
        <p:spPr bwMode="auto">
          <a:xfrm flipV="1">
            <a:off x="0" y="48768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8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Fasci gaussiani e di Gauss-Hermite</a:t>
            </a:r>
            <a:endParaRPr lang="it-IT" i="1" smtClean="0">
              <a:latin typeface="Symbol" pitchFamily="18" charset="2"/>
            </a:endParaRPr>
          </a:p>
        </p:txBody>
      </p:sp>
      <p:graphicFrame>
        <p:nvGraphicFramePr>
          <p:cNvPr id="496801" name="Object 161"/>
          <p:cNvGraphicFramePr>
            <a:graphicFrameLocks noChangeAspect="1"/>
          </p:cNvGraphicFramePr>
          <p:nvPr/>
        </p:nvGraphicFramePr>
        <p:xfrm>
          <a:off x="479425" y="2698750"/>
          <a:ext cx="2514600" cy="838200"/>
        </p:xfrm>
        <a:graphic>
          <a:graphicData uri="http://schemas.openxmlformats.org/presentationml/2006/ole">
            <p:oleObj spid="_x0000_s496801" name="Equation" r:id="rId4" imgW="2514600" imgH="838200" progId="Equation.3">
              <p:embed/>
            </p:oleObj>
          </a:graphicData>
        </a:graphic>
      </p:graphicFrame>
      <p:graphicFrame>
        <p:nvGraphicFramePr>
          <p:cNvPr id="496802" name="Object 162"/>
          <p:cNvGraphicFramePr>
            <a:graphicFrameLocks noGrp="1" noChangeAspect="1"/>
          </p:cNvGraphicFramePr>
          <p:nvPr>
            <p:ph idx="1"/>
          </p:nvPr>
        </p:nvGraphicFramePr>
        <p:xfrm>
          <a:off x="479425" y="1233488"/>
          <a:ext cx="4949825" cy="1036637"/>
        </p:xfrm>
        <a:graphic>
          <a:graphicData uri="http://schemas.openxmlformats.org/presentationml/2006/ole">
            <p:oleObj spid="_x0000_s496802" name="Equation" r:id="rId5" imgW="2425700" imgH="508000" progId="Equation.3">
              <p:embed/>
            </p:oleObj>
          </a:graphicData>
        </a:graphic>
      </p:graphicFrame>
      <p:graphicFrame>
        <p:nvGraphicFramePr>
          <p:cNvPr id="496803" name="Object 163"/>
          <p:cNvGraphicFramePr>
            <a:graphicFrameLocks noChangeAspect="1"/>
          </p:cNvGraphicFramePr>
          <p:nvPr/>
        </p:nvGraphicFramePr>
        <p:xfrm>
          <a:off x="3505200" y="2651125"/>
          <a:ext cx="4819650" cy="952500"/>
        </p:xfrm>
        <a:graphic>
          <a:graphicData uri="http://schemas.openxmlformats.org/presentationml/2006/ole">
            <p:oleObj spid="_x0000_s496803" name="Equation" r:id="rId6" imgW="1743840" imgH="343080" progId="Equation.3">
              <p:embed/>
            </p:oleObj>
          </a:graphicData>
        </a:graphic>
      </p:graphicFrame>
      <p:graphicFrame>
        <p:nvGraphicFramePr>
          <p:cNvPr id="496804" name="Object 164"/>
          <p:cNvGraphicFramePr>
            <a:graphicFrameLocks noChangeAspect="1"/>
          </p:cNvGraphicFramePr>
          <p:nvPr/>
        </p:nvGraphicFramePr>
        <p:xfrm>
          <a:off x="479425" y="3835400"/>
          <a:ext cx="5086350" cy="1143000"/>
        </p:xfrm>
        <a:graphic>
          <a:graphicData uri="http://schemas.openxmlformats.org/presentationml/2006/ole">
            <p:oleObj spid="_x0000_s496804" name="Equation" r:id="rId7" imgW="2028600" imgH="452520" progId="Equation.3">
              <p:embed/>
            </p:oleObj>
          </a:graphicData>
        </a:graphic>
      </p:graphicFrame>
      <p:graphicFrame>
        <p:nvGraphicFramePr>
          <p:cNvPr id="496805" name="Object 165"/>
          <p:cNvGraphicFramePr>
            <a:graphicFrameLocks noChangeAspect="1"/>
          </p:cNvGraphicFramePr>
          <p:nvPr/>
        </p:nvGraphicFramePr>
        <p:xfrm>
          <a:off x="479425" y="5470525"/>
          <a:ext cx="5969000" cy="1041400"/>
        </p:xfrm>
        <a:graphic>
          <a:graphicData uri="http://schemas.openxmlformats.org/presentationml/2006/ole">
            <p:oleObj spid="_x0000_s496805" name="Equation" r:id="rId8" imgW="2908300" imgH="508000" progId="Equation.3">
              <p:embed/>
            </p:oleObj>
          </a:graphicData>
        </a:graphic>
      </p:graphicFrame>
      <p:sp>
        <p:nvSpPr>
          <p:cNvPr id="496807" name="Line 25"/>
          <p:cNvSpPr>
            <a:spLocks noChangeShapeType="1"/>
          </p:cNvSpPr>
          <p:nvPr/>
        </p:nvSpPr>
        <p:spPr bwMode="auto">
          <a:xfrm flipV="1">
            <a:off x="0" y="52197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9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6950" y="533400"/>
            <a:ext cx="7918450" cy="863600"/>
          </a:xfrm>
        </p:spPr>
        <p:txBody>
          <a:bodyPr/>
          <a:lstStyle/>
          <a:p>
            <a:pPr eaLnBrk="1" hangingPunct="1"/>
            <a:r>
              <a:rPr lang="it-IT" sz="3200" smtClean="0">
                <a:latin typeface="Book Antiqua" pitchFamily="18" charset="0"/>
              </a:rPr>
              <a:t>Propagazione libera, parametro di Rayleigh</a:t>
            </a:r>
            <a:br>
              <a:rPr lang="it-IT" sz="3200" smtClean="0">
                <a:latin typeface="Book Antiqua" pitchFamily="18" charset="0"/>
              </a:rPr>
            </a:br>
            <a:r>
              <a:rPr lang="it-IT" sz="3200" smtClean="0">
                <a:latin typeface="Book Antiqua" pitchFamily="18" charset="0"/>
              </a:rPr>
              <a:t>(near- e far-field), divergenza</a:t>
            </a:r>
            <a:endParaRPr lang="it-IT" sz="3200" i="1" smtClean="0">
              <a:latin typeface="Symbol" pitchFamily="18" charset="2"/>
            </a:endParaRPr>
          </a:p>
        </p:txBody>
      </p:sp>
      <p:graphicFrame>
        <p:nvGraphicFramePr>
          <p:cNvPr id="498985" name="Object 297"/>
          <p:cNvGraphicFramePr>
            <a:graphicFrameLocks noChangeAspect="1"/>
          </p:cNvGraphicFramePr>
          <p:nvPr/>
        </p:nvGraphicFramePr>
        <p:xfrm>
          <a:off x="1374775" y="3684588"/>
          <a:ext cx="1398588" cy="863600"/>
        </p:xfrm>
        <a:graphic>
          <a:graphicData uri="http://schemas.openxmlformats.org/presentationml/2006/ole">
            <p:oleObj spid="_x0000_s498985" name="Equation" r:id="rId4" imgW="1028254" imgH="634725" progId="Equation.3">
              <p:embed/>
            </p:oleObj>
          </a:graphicData>
        </a:graphic>
      </p:graphicFrame>
      <p:graphicFrame>
        <p:nvGraphicFramePr>
          <p:cNvPr id="498986" name="Object 298"/>
          <p:cNvGraphicFramePr>
            <a:graphicFrameLocks noChangeAspect="1"/>
          </p:cNvGraphicFramePr>
          <p:nvPr/>
        </p:nvGraphicFramePr>
        <p:xfrm>
          <a:off x="493713" y="1539875"/>
          <a:ext cx="3495675" cy="1141413"/>
        </p:xfrm>
        <a:graphic>
          <a:graphicData uri="http://schemas.openxmlformats.org/presentationml/2006/ole">
            <p:oleObj spid="_x0000_s498986" name="Equazione" r:id="rId5" imgW="1828800" imgH="596900" progId="Equation.3">
              <p:embed/>
            </p:oleObj>
          </a:graphicData>
        </a:graphic>
      </p:graphicFrame>
      <p:graphicFrame>
        <p:nvGraphicFramePr>
          <p:cNvPr id="498987" name="Object 299"/>
          <p:cNvGraphicFramePr>
            <a:graphicFrameLocks noChangeAspect="1"/>
          </p:cNvGraphicFramePr>
          <p:nvPr/>
        </p:nvGraphicFramePr>
        <p:xfrm>
          <a:off x="5154613" y="1917700"/>
          <a:ext cx="561975" cy="341313"/>
        </p:xfrm>
        <a:graphic>
          <a:graphicData uri="http://schemas.openxmlformats.org/presentationml/2006/ole">
            <p:oleObj spid="_x0000_s498987" name="Equation" r:id="rId6" imgW="520474" imgH="317362" progId="Equation.3">
              <p:embed/>
            </p:oleObj>
          </a:graphicData>
        </a:graphic>
      </p:graphicFrame>
      <p:graphicFrame>
        <p:nvGraphicFramePr>
          <p:cNvPr id="498988" name="Object 300"/>
          <p:cNvGraphicFramePr>
            <a:graphicFrameLocks noChangeAspect="1"/>
          </p:cNvGraphicFramePr>
          <p:nvPr/>
        </p:nvGraphicFramePr>
        <p:xfrm>
          <a:off x="5111750" y="2566988"/>
          <a:ext cx="2543175" cy="760412"/>
        </p:xfrm>
        <a:graphic>
          <a:graphicData uri="http://schemas.openxmlformats.org/presentationml/2006/ole">
            <p:oleObj spid="_x0000_s498988" name="Equation" r:id="rId7" imgW="2552700" imgH="762000" progId="Equation.3">
              <p:embed/>
            </p:oleObj>
          </a:graphicData>
        </a:graphic>
      </p:graphicFrame>
      <p:sp>
        <p:nvSpPr>
          <p:cNvPr id="498994" name="Rectangle 10"/>
          <p:cNvSpPr>
            <a:spLocks noChangeArrowheads="1"/>
          </p:cNvSpPr>
          <p:nvPr/>
        </p:nvSpPr>
        <p:spPr bwMode="auto">
          <a:xfrm>
            <a:off x="6170613" y="4224338"/>
            <a:ext cx="24114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90000"/>
              </a:lnSpc>
              <a:spcBef>
                <a:spcPct val="20000"/>
              </a:spcBef>
            </a:pP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M</a:t>
            </a:r>
            <a:r>
              <a:rPr lang="it-IT" baseline="30000">
                <a:solidFill>
                  <a:schemeClr val="bg2"/>
                </a:solidFill>
                <a:latin typeface="Book Antiqua" pitchFamily="18" charset="0"/>
              </a:rPr>
              <a:t>2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=(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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</a:rPr>
              <a:t>MM 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/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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DL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)&gt;1</a:t>
            </a:r>
          </a:p>
        </p:txBody>
      </p:sp>
      <p:graphicFrame>
        <p:nvGraphicFramePr>
          <p:cNvPr id="498989" name="Object 301"/>
          <p:cNvGraphicFramePr>
            <a:graphicFrameLocks noChangeAspect="1"/>
          </p:cNvGraphicFramePr>
          <p:nvPr/>
        </p:nvGraphicFramePr>
        <p:xfrm>
          <a:off x="3667125" y="3732213"/>
          <a:ext cx="1874838" cy="896937"/>
        </p:xfrm>
        <a:graphic>
          <a:graphicData uri="http://schemas.openxmlformats.org/presentationml/2006/ole">
            <p:oleObj spid="_x0000_s498989" name="Equation" r:id="rId8" imgW="1485900" imgH="711200" progId="Equation.3">
              <p:embed/>
            </p:oleObj>
          </a:graphicData>
        </a:graphic>
      </p:graphicFrame>
      <p:sp>
        <p:nvSpPr>
          <p:cNvPr id="498995" name="Rectangle 18"/>
          <p:cNvSpPr>
            <a:spLocks noChangeArrowheads="1"/>
          </p:cNvSpPr>
          <p:nvPr/>
        </p:nvSpPr>
        <p:spPr bwMode="auto">
          <a:xfrm>
            <a:off x="6194425" y="3848100"/>
            <a:ext cx="2560638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90000"/>
              </a:lnSpc>
              <a:spcBef>
                <a:spcPct val="20000"/>
              </a:spcBef>
            </a:pP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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</a:rPr>
              <a:t>MM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&gt;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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DL</a:t>
            </a:r>
            <a:r>
              <a:rPr lang="it-IT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=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</a:t>
            </a:r>
            <a:r>
              <a:rPr lang="it-IT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/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w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0</a:t>
            </a:r>
            <a:endParaRPr lang="it-IT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498996" name="AutoShape 25"/>
          <p:cNvSpPr>
            <a:spLocks noChangeAspect="1" noChangeArrowheads="1" noTextEdit="1"/>
          </p:cNvSpPr>
          <p:nvPr/>
        </p:nvSpPr>
        <p:spPr bwMode="auto">
          <a:xfrm>
            <a:off x="1752600" y="3589338"/>
            <a:ext cx="1682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498990" name="Object 302"/>
          <p:cNvGraphicFramePr>
            <a:graphicFrameLocks noChangeAspect="1"/>
          </p:cNvGraphicFramePr>
          <p:nvPr/>
        </p:nvGraphicFramePr>
        <p:xfrm>
          <a:off x="649288" y="5211763"/>
          <a:ext cx="3252787" cy="1141412"/>
        </p:xfrm>
        <a:graphic>
          <a:graphicData uri="http://schemas.openxmlformats.org/presentationml/2006/ole">
            <p:oleObj spid="_x0000_s498990" name="Equation" r:id="rId9" imgW="1701800" imgH="596900" progId="Equation.3">
              <p:embed/>
            </p:oleObj>
          </a:graphicData>
        </a:graphic>
      </p:graphicFrame>
      <p:sp>
        <p:nvSpPr>
          <p:cNvPr id="498997" name="Line 67"/>
          <p:cNvSpPr>
            <a:spLocks noChangeShapeType="1"/>
          </p:cNvSpPr>
          <p:nvPr/>
        </p:nvSpPr>
        <p:spPr bwMode="auto">
          <a:xfrm flipV="1">
            <a:off x="4183063" y="2052638"/>
            <a:ext cx="890587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498998" name="Line 68"/>
          <p:cNvSpPr>
            <a:spLocks noChangeShapeType="1"/>
          </p:cNvSpPr>
          <p:nvPr/>
        </p:nvSpPr>
        <p:spPr bwMode="auto">
          <a:xfrm>
            <a:off x="4170363" y="2484438"/>
            <a:ext cx="890587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498999" name="Line 69"/>
          <p:cNvSpPr>
            <a:spLocks noChangeShapeType="1"/>
          </p:cNvSpPr>
          <p:nvPr/>
        </p:nvSpPr>
        <p:spPr bwMode="auto">
          <a:xfrm flipV="1">
            <a:off x="4121150" y="5413375"/>
            <a:ext cx="890588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499000" name="Line 70"/>
          <p:cNvSpPr>
            <a:spLocks noChangeShapeType="1"/>
          </p:cNvSpPr>
          <p:nvPr/>
        </p:nvSpPr>
        <p:spPr bwMode="auto">
          <a:xfrm>
            <a:off x="4108450" y="5845175"/>
            <a:ext cx="890588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498991" name="Object 303"/>
          <p:cNvGraphicFramePr>
            <a:graphicFrameLocks noChangeAspect="1"/>
          </p:cNvGraphicFramePr>
          <p:nvPr/>
        </p:nvGraphicFramePr>
        <p:xfrm>
          <a:off x="5143500" y="5281613"/>
          <a:ext cx="534988" cy="260350"/>
        </p:xfrm>
        <a:graphic>
          <a:graphicData uri="http://schemas.openxmlformats.org/presentationml/2006/ole">
            <p:oleObj spid="_x0000_s498991" name="Equation" r:id="rId10" imgW="495085" imgH="241195" progId="Equation.3">
              <p:embed/>
            </p:oleObj>
          </a:graphicData>
        </a:graphic>
      </p:graphicFrame>
      <p:graphicFrame>
        <p:nvGraphicFramePr>
          <p:cNvPr id="498992" name="Object 304"/>
          <p:cNvGraphicFramePr>
            <a:graphicFrameLocks noChangeAspect="1"/>
          </p:cNvGraphicFramePr>
          <p:nvPr/>
        </p:nvGraphicFramePr>
        <p:xfrm>
          <a:off x="5130800" y="6130925"/>
          <a:ext cx="411163" cy="219075"/>
        </p:xfrm>
        <a:graphic>
          <a:graphicData uri="http://schemas.openxmlformats.org/presentationml/2006/ole">
            <p:oleObj spid="_x0000_s498992" name="Equation" r:id="rId11" imgW="380835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8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8001000" cy="863600"/>
          </a:xfrm>
        </p:spPr>
        <p:txBody>
          <a:bodyPr/>
          <a:lstStyle/>
          <a:p>
            <a:pPr eaLnBrk="1" hangingPunct="1"/>
            <a:r>
              <a:rPr lang="it-IT" sz="3200" smtClean="0">
                <a:latin typeface="Book Antiqua" pitchFamily="18" charset="0"/>
              </a:rPr>
              <a:t>Trasform. fasci gaussiani (lente/telescopio)</a:t>
            </a:r>
            <a:br>
              <a:rPr lang="it-IT" sz="3200" smtClean="0">
                <a:latin typeface="Book Antiqua" pitchFamily="18" charset="0"/>
              </a:rPr>
            </a:br>
            <a:r>
              <a:rPr lang="it-IT" sz="3200" i="1" smtClean="0">
                <a:latin typeface="Book Antiqua" pitchFamily="18" charset="0"/>
              </a:rPr>
              <a:t>Spot size</a:t>
            </a:r>
            <a:r>
              <a:rPr lang="it-IT" sz="3200" smtClean="0">
                <a:latin typeface="Book Antiqua" pitchFamily="18" charset="0"/>
              </a:rPr>
              <a:t> risonatore piano-sferico</a:t>
            </a:r>
            <a:endParaRPr lang="it-IT" sz="3200" i="1" smtClean="0">
              <a:latin typeface="Symbol" pitchFamily="18" charset="2"/>
            </a:endParaRPr>
          </a:p>
        </p:txBody>
      </p:sp>
      <p:graphicFrame>
        <p:nvGraphicFramePr>
          <p:cNvPr id="515179" name="Object 107"/>
          <p:cNvGraphicFramePr>
            <a:graphicFrameLocks noChangeAspect="1"/>
          </p:cNvGraphicFramePr>
          <p:nvPr/>
        </p:nvGraphicFramePr>
        <p:xfrm>
          <a:off x="590550" y="1649413"/>
          <a:ext cx="1687513" cy="1036637"/>
        </p:xfrm>
        <a:graphic>
          <a:graphicData uri="http://schemas.openxmlformats.org/presentationml/2006/ole">
            <p:oleObj spid="_x0000_s515179" name="Equation" r:id="rId4" imgW="1485900" imgH="914400" progId="Equation.3">
              <p:embed/>
            </p:oleObj>
          </a:graphicData>
        </a:graphic>
      </p:graphicFrame>
      <p:sp>
        <p:nvSpPr>
          <p:cNvPr id="515182" name="Rectangle 46"/>
          <p:cNvSpPr>
            <a:spLocks noChangeArrowheads="1"/>
          </p:cNvSpPr>
          <p:nvPr/>
        </p:nvSpPr>
        <p:spPr bwMode="auto">
          <a:xfrm>
            <a:off x="590550" y="2824163"/>
            <a:ext cx="340518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it-IT" sz="2600" i="1">
                <a:latin typeface="Book Antiqua" pitchFamily="18" charset="0"/>
              </a:rPr>
              <a:t>w</a:t>
            </a:r>
            <a:r>
              <a:rPr lang="it-IT" sz="2600" baseline="-25000">
                <a:latin typeface="Book Antiqua" pitchFamily="18" charset="0"/>
              </a:rPr>
              <a:t>0 </a:t>
            </a:r>
            <a:r>
              <a:rPr lang="it-IT" sz="2600">
                <a:latin typeface="Book Antiqua" pitchFamily="18" charset="0"/>
              </a:rPr>
              <a:t>/</a:t>
            </a:r>
            <a:r>
              <a:rPr lang="it-IT" sz="2600" i="1">
                <a:latin typeface="Book Antiqua" pitchFamily="18" charset="0"/>
              </a:rPr>
              <a:t>r</a:t>
            </a:r>
            <a:r>
              <a:rPr lang="it-IT" sz="2600">
                <a:latin typeface="Book Antiqua" pitchFamily="18" charset="0"/>
              </a:rPr>
              <a:t>  = </a:t>
            </a:r>
            <a:r>
              <a:rPr lang="it-IT" sz="2600" i="1">
                <a:latin typeface="Book Antiqua" pitchFamily="18" charset="0"/>
              </a:rPr>
              <a:t>w</a:t>
            </a:r>
            <a:r>
              <a:rPr lang="it-IT" sz="2600" baseline="-25000">
                <a:latin typeface="Book Antiqua" pitchFamily="18" charset="0"/>
              </a:rPr>
              <a:t>0 </a:t>
            </a:r>
            <a:r>
              <a:rPr lang="it-IT" sz="2600">
                <a:latin typeface="Book Antiqua" pitchFamily="18" charset="0"/>
              </a:rPr>
              <a:t>/</a:t>
            </a:r>
            <a:r>
              <a:rPr lang="it-IT" sz="2600" i="1">
                <a:latin typeface="Book Antiqua" pitchFamily="18" charset="0"/>
              </a:rPr>
              <a:t>L </a:t>
            </a:r>
            <a:r>
              <a:rPr lang="it-IT" sz="2600">
                <a:latin typeface="Book Antiqua" pitchFamily="18" charset="0"/>
              </a:rPr>
              <a:t> = cost. </a:t>
            </a:r>
          </a:p>
        </p:txBody>
      </p:sp>
      <p:sp>
        <p:nvSpPr>
          <p:cNvPr id="515183" name="Rectangle 47"/>
          <p:cNvSpPr>
            <a:spLocks noChangeArrowheads="1"/>
          </p:cNvSpPr>
          <p:nvPr/>
        </p:nvSpPr>
        <p:spPr bwMode="auto">
          <a:xfrm>
            <a:off x="590550" y="3797300"/>
            <a:ext cx="39973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it-IT" sz="2800" i="1">
                <a:latin typeface="Book Antiqua" pitchFamily="18" charset="0"/>
                <a:sym typeface="Symbol" pitchFamily="18" charset="2"/>
              </a:rPr>
              <a:t>m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=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w</a:t>
            </a:r>
            <a:r>
              <a:rPr lang="it-IT" sz="2800" baseline="-25000">
                <a:latin typeface="Book Antiqua" pitchFamily="18" charset="0"/>
                <a:sym typeface="Symbol" pitchFamily="18" charset="2"/>
              </a:rPr>
              <a:t>0 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/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w</a:t>
            </a:r>
            <a:r>
              <a:rPr lang="it-IT" sz="2800" baseline="-25000">
                <a:latin typeface="Book Antiqua" pitchFamily="18" charset="0"/>
                <a:sym typeface="Symbol" pitchFamily="18" charset="2"/>
              </a:rPr>
              <a:t>0L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=(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Z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/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d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)(1/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M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</a:t>
            </a:r>
            <a:br>
              <a:rPr lang="it-IT" sz="2800">
                <a:latin typeface="Book Antiqua" pitchFamily="18" charset="0"/>
                <a:sym typeface="Symbol" pitchFamily="18" charset="2"/>
              </a:rPr>
            </a:br>
            <a:r>
              <a:rPr lang="it-IT" sz="1400">
                <a:latin typeface="Book Antiqua" pitchFamily="18" charset="0"/>
                <a:sym typeface="Symbol" pitchFamily="18" charset="2"/>
              </a:rPr>
              <a:t/>
            </a:r>
            <a:br>
              <a:rPr lang="it-IT" sz="1400">
                <a:latin typeface="Book Antiqua" pitchFamily="18" charset="0"/>
                <a:sym typeface="Symbol" pitchFamily="18" charset="2"/>
              </a:rPr>
            </a:br>
            <a:r>
              <a:rPr lang="it-IT" sz="2800" i="1">
                <a:latin typeface="Book Antiqua" pitchFamily="18" charset="0"/>
                <a:sym typeface="Symbol" pitchFamily="18" charset="2"/>
              </a:rPr>
              <a:t>M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 = </a:t>
            </a:r>
            <a:r>
              <a:rPr lang="it-IT" sz="2800" i="1">
                <a:latin typeface="Book Antiqua" pitchFamily="18" charset="0"/>
              </a:rPr>
              <a:t>F </a:t>
            </a:r>
            <a:r>
              <a:rPr lang="it-IT" sz="2800">
                <a:latin typeface="Book Antiqua" pitchFamily="18" charset="0"/>
              </a:rPr>
              <a:t>/ </a:t>
            </a:r>
            <a:r>
              <a:rPr lang="it-IT" sz="2800" i="1">
                <a:latin typeface="Book Antiqua" pitchFamily="18" charset="0"/>
              </a:rPr>
              <a:t>f</a:t>
            </a:r>
            <a:r>
              <a:rPr lang="it-IT" sz="2800" baseline="-25000">
                <a:latin typeface="Book Antiqua" pitchFamily="18" charset="0"/>
              </a:rPr>
              <a:t>  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= </a:t>
            </a:r>
            <a:r>
              <a:rPr lang="it-IT" sz="2800" i="1">
                <a:latin typeface="Book Antiqua" pitchFamily="18" charset="0"/>
              </a:rPr>
              <a:t>w</a:t>
            </a:r>
            <a:r>
              <a:rPr lang="it-IT" sz="2800" i="1" baseline="-25000">
                <a:latin typeface="Book Antiqua" pitchFamily="18" charset="0"/>
              </a:rPr>
              <a:t>F</a:t>
            </a:r>
            <a:r>
              <a:rPr lang="it-IT" sz="2800" i="1">
                <a:latin typeface="Book Antiqua" pitchFamily="18" charset="0"/>
              </a:rPr>
              <a:t> </a:t>
            </a:r>
            <a:r>
              <a:rPr lang="it-IT" sz="2800">
                <a:latin typeface="Book Antiqua" pitchFamily="18" charset="0"/>
              </a:rPr>
              <a:t>/ </a:t>
            </a:r>
            <a:r>
              <a:rPr lang="it-IT" sz="2800" i="1">
                <a:latin typeface="Book Antiqua" pitchFamily="18" charset="0"/>
              </a:rPr>
              <a:t>w</a:t>
            </a:r>
            <a:r>
              <a:rPr lang="it-IT" sz="2800" i="1" baseline="-25000">
                <a:latin typeface="Book Antiqua" pitchFamily="18" charset="0"/>
              </a:rPr>
              <a:t>f</a:t>
            </a:r>
            <a:endParaRPr lang="it-IT" sz="2800">
              <a:latin typeface="Book Antiqua" pitchFamily="18" charset="0"/>
            </a:endParaRPr>
          </a:p>
        </p:txBody>
      </p:sp>
      <p:graphicFrame>
        <p:nvGraphicFramePr>
          <p:cNvPr id="515180" name="Object 108"/>
          <p:cNvGraphicFramePr>
            <a:graphicFrameLocks noChangeAspect="1"/>
          </p:cNvGraphicFramePr>
          <p:nvPr/>
        </p:nvGraphicFramePr>
        <p:xfrm>
          <a:off x="590550" y="5383213"/>
          <a:ext cx="3403600" cy="947737"/>
        </p:xfrm>
        <a:graphic>
          <a:graphicData uri="http://schemas.openxmlformats.org/presentationml/2006/ole">
            <p:oleObj spid="_x0000_s515180" name="Equation" r:id="rId5" imgW="3416300" imgH="952500" progId="Equation.3">
              <p:embed/>
            </p:oleObj>
          </a:graphicData>
        </a:graphic>
      </p:graphicFrame>
      <p:sp>
        <p:nvSpPr>
          <p:cNvPr id="515184" name="Line 51"/>
          <p:cNvSpPr>
            <a:spLocks noChangeShapeType="1"/>
          </p:cNvSpPr>
          <p:nvPr/>
        </p:nvSpPr>
        <p:spPr bwMode="auto">
          <a:xfrm flipV="1">
            <a:off x="0" y="51054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515185" name="Line 52"/>
          <p:cNvSpPr>
            <a:spLocks noChangeShapeType="1"/>
          </p:cNvSpPr>
          <p:nvPr/>
        </p:nvSpPr>
        <p:spPr bwMode="auto">
          <a:xfrm flipV="1">
            <a:off x="0" y="34290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9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72400" cy="863600"/>
          </a:xfrm>
        </p:spPr>
        <p:txBody>
          <a:bodyPr/>
          <a:lstStyle/>
          <a:p>
            <a:pPr eaLnBrk="1" hangingPunct="1"/>
            <a:r>
              <a:rPr lang="it-IT" sz="3200" smtClean="0">
                <a:latin typeface="Book Antiqua" pitchFamily="18" charset="0"/>
              </a:rPr>
              <a:t>Campo, Intensità, Potenza, e fotorivelatori</a:t>
            </a:r>
            <a:br>
              <a:rPr lang="it-IT" sz="3200" smtClean="0">
                <a:latin typeface="Book Antiqua" pitchFamily="18" charset="0"/>
              </a:rPr>
            </a:br>
            <a:r>
              <a:rPr lang="it-IT" sz="3200" smtClean="0">
                <a:latin typeface="Book Antiqua" pitchFamily="18" charset="0"/>
              </a:rPr>
              <a:t>Rivelazione diretta e coerente</a:t>
            </a:r>
            <a:endParaRPr lang="it-IT" sz="3200" i="1" smtClean="0">
              <a:latin typeface="Symbol" pitchFamily="18" charset="2"/>
            </a:endParaRPr>
          </a:p>
        </p:txBody>
      </p:sp>
      <p:sp>
        <p:nvSpPr>
          <p:cNvPr id="500975" name="Rectangle 3"/>
          <p:cNvSpPr>
            <a:spLocks noChangeArrowheads="1"/>
          </p:cNvSpPr>
          <p:nvPr/>
        </p:nvSpPr>
        <p:spPr bwMode="auto">
          <a:xfrm>
            <a:off x="742950" y="14097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7975" indent="-307975" defTabSz="820738">
              <a:spcBef>
                <a:spcPct val="20000"/>
              </a:spcBef>
              <a:buFontTx/>
              <a:buChar char="•"/>
            </a:pP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E=E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</a:rPr>
              <a:t>0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exp(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-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j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  <a:sym typeface="Symbol" pitchFamily="18" charset="2"/>
              </a:rPr>
              <a:t>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</a:rPr>
              <a:t>0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t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)	Campo elettrico [V/m]</a:t>
            </a:r>
            <a:endParaRPr lang="it-IT" i="1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500976" name="Rectangle 4"/>
          <p:cNvSpPr>
            <a:spLocks noChangeArrowheads="1"/>
          </p:cNvSpPr>
          <p:nvPr/>
        </p:nvSpPr>
        <p:spPr bwMode="auto">
          <a:xfrm>
            <a:off x="742950" y="2973388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7975" indent="-307975" defTabSz="820738">
              <a:spcBef>
                <a:spcPct val="20000"/>
              </a:spcBef>
              <a:buFontTx/>
              <a:buChar char="•"/>
            </a:pP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P 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=            Potenza [W]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 </a:t>
            </a:r>
            <a:endParaRPr lang="it-IT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500977" name="Rectangle 5"/>
          <p:cNvSpPr>
            <a:spLocks noChangeArrowheads="1"/>
          </p:cNvSpPr>
          <p:nvPr/>
        </p:nvSpPr>
        <p:spPr bwMode="auto">
          <a:xfrm>
            <a:off x="742950" y="21717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7975" indent="-307975" defTabSz="820738">
              <a:spcBef>
                <a:spcPct val="20000"/>
              </a:spcBef>
              <a:buFontTx/>
              <a:buChar char="•"/>
            </a:pP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I</a:t>
            </a:r>
            <a:r>
              <a:rPr lang="it-IT" baseline="-25000">
                <a:solidFill>
                  <a:schemeClr val="bg2"/>
                </a:solidFill>
                <a:latin typeface="Book Antiqua" pitchFamily="18" charset="0"/>
              </a:rPr>
              <a:t>0</a:t>
            </a:r>
            <a:r>
              <a:rPr lang="it-IT" i="1">
                <a:solidFill>
                  <a:schemeClr val="bg2"/>
                </a:solidFill>
                <a:latin typeface="Book Antiqua" pitchFamily="18" charset="0"/>
              </a:rPr>
              <a:t> 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=	</a:t>
            </a:r>
            <a:r>
              <a:rPr lang="it-IT" i="1" baseline="30000">
                <a:solidFill>
                  <a:schemeClr val="bg2"/>
                </a:solidFill>
                <a:latin typeface="Book Antiqua" pitchFamily="18" charset="0"/>
              </a:rPr>
              <a:t>	           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Intensità [W/m</a:t>
            </a:r>
            <a:r>
              <a:rPr lang="it-IT" baseline="30000">
                <a:solidFill>
                  <a:schemeClr val="bg2"/>
                </a:solidFill>
                <a:latin typeface="Book Antiqua" pitchFamily="18" charset="0"/>
              </a:rPr>
              <a:t>2</a:t>
            </a:r>
            <a:r>
              <a:rPr lang="it-IT">
                <a:solidFill>
                  <a:schemeClr val="bg2"/>
                </a:solidFill>
                <a:latin typeface="Book Antiqua" pitchFamily="18" charset="0"/>
              </a:rPr>
              <a:t>]</a:t>
            </a:r>
          </a:p>
        </p:txBody>
      </p:sp>
      <p:graphicFrame>
        <p:nvGraphicFramePr>
          <p:cNvPr id="500968" name="Object 232"/>
          <p:cNvGraphicFramePr>
            <a:graphicFrameLocks noChangeAspect="1"/>
          </p:cNvGraphicFramePr>
          <p:nvPr/>
        </p:nvGraphicFramePr>
        <p:xfrm>
          <a:off x="1512888" y="1885950"/>
          <a:ext cx="1152525" cy="914400"/>
        </p:xfrm>
        <a:graphic>
          <a:graphicData uri="http://schemas.openxmlformats.org/presentationml/2006/ole">
            <p:oleObj spid="_x0000_s500968" name="Equation" r:id="rId4" imgW="1155700" imgH="914400" progId="Equation.3">
              <p:embed/>
            </p:oleObj>
          </a:graphicData>
        </a:graphic>
      </p:graphicFrame>
      <p:graphicFrame>
        <p:nvGraphicFramePr>
          <p:cNvPr id="500969" name="Object 233"/>
          <p:cNvGraphicFramePr>
            <a:graphicFrameLocks noChangeAspect="1"/>
          </p:cNvGraphicFramePr>
          <p:nvPr/>
        </p:nvGraphicFramePr>
        <p:xfrm>
          <a:off x="1568450" y="2986088"/>
          <a:ext cx="609600" cy="430212"/>
        </p:xfrm>
        <a:graphic>
          <a:graphicData uri="http://schemas.openxmlformats.org/presentationml/2006/ole">
            <p:oleObj spid="_x0000_s500969" name="Equation" r:id="rId5" imgW="609336" imgH="431613" progId="Equation.3">
              <p:embed/>
            </p:oleObj>
          </a:graphicData>
        </a:graphic>
      </p:graphicFrame>
      <p:sp>
        <p:nvSpPr>
          <p:cNvPr id="500978" name="Text Box 8"/>
          <p:cNvSpPr txBox="1">
            <a:spLocks noChangeArrowheads="1"/>
          </p:cNvSpPr>
          <p:nvPr/>
        </p:nvSpPr>
        <p:spPr bwMode="auto">
          <a:xfrm>
            <a:off x="5226050" y="2044700"/>
            <a:ext cx="3048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 </a:t>
            </a:r>
            <a:r>
              <a:rPr lang="it-IT" sz="2000" i="1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</a:t>
            </a:r>
            <a:r>
              <a:rPr lang="it-IT" sz="2000" baseline="-25000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0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 = (</a:t>
            </a:r>
            <a:r>
              <a:rPr lang="it-IT" sz="2000" i="1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</a:t>
            </a:r>
            <a:r>
              <a:rPr lang="it-IT" sz="2000" baseline="-25000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0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/</a:t>
            </a:r>
            <a:r>
              <a:rPr lang="it-IT" sz="2000" i="1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</a:t>
            </a:r>
            <a:r>
              <a:rPr lang="it-IT" sz="2000" baseline="-25000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0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)</a:t>
            </a:r>
            <a:r>
              <a:rPr lang="it-IT" sz="2000" baseline="30000">
                <a:solidFill>
                  <a:srgbClr val="008080"/>
                </a:solidFill>
                <a:latin typeface="Book Antiqua" pitchFamily="18" charset="0"/>
              </a:rPr>
              <a:t>1/2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 = 377 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  <a:sym typeface="Symbol" pitchFamily="18" charset="2"/>
              </a:rPr>
              <a:t></a:t>
            </a: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impedenza caratteristica</a:t>
            </a:r>
          </a:p>
          <a:p>
            <a:pPr algn="ctr">
              <a:lnSpc>
                <a:spcPct val="80000"/>
              </a:lnSpc>
            </a:pPr>
            <a:r>
              <a:rPr lang="it-IT" sz="2000">
                <a:solidFill>
                  <a:srgbClr val="008080"/>
                </a:solidFill>
                <a:latin typeface="Book Antiqua" pitchFamily="18" charset="0"/>
              </a:rPr>
              <a:t>del vuoto</a:t>
            </a:r>
          </a:p>
        </p:txBody>
      </p:sp>
      <p:graphicFrame>
        <p:nvGraphicFramePr>
          <p:cNvPr id="500970" name="Object 234"/>
          <p:cNvGraphicFramePr>
            <a:graphicFrameLocks noChangeAspect="1"/>
          </p:cNvGraphicFramePr>
          <p:nvPr/>
        </p:nvGraphicFramePr>
        <p:xfrm>
          <a:off x="4075113" y="2776538"/>
          <a:ext cx="4224337" cy="677862"/>
        </p:xfrm>
        <a:graphic>
          <a:graphicData uri="http://schemas.openxmlformats.org/presentationml/2006/ole">
            <p:oleObj spid="_x0000_s500970" name="Equation" r:id="rId6" imgW="1769760" imgH="280800" progId="Equation.3">
              <p:embed/>
            </p:oleObj>
          </a:graphicData>
        </a:graphic>
      </p:graphicFrame>
      <p:sp>
        <p:nvSpPr>
          <p:cNvPr id="500746" name="Rectangle 10"/>
          <p:cNvSpPr>
            <a:spLocks noChangeArrowheads="1"/>
          </p:cNvSpPr>
          <p:nvPr/>
        </p:nvSpPr>
        <p:spPr bwMode="auto">
          <a:xfrm>
            <a:off x="508000" y="3711575"/>
            <a:ext cx="14303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/>
          <a:lstStyle>
            <a:lvl1pPr marL="307975" indent="-307975" defTabSz="820738">
              <a:spcBef>
                <a:spcPct val="20000"/>
              </a:spcBef>
              <a:buChar char="•"/>
              <a:defRPr sz="2400">
                <a:solidFill>
                  <a:schemeClr val="bg2"/>
                </a:solidFill>
                <a:latin typeface="ITCCenturyBookT" pitchFamily="2" charset="0"/>
              </a:defRPr>
            </a:lvl1pPr>
            <a:lvl2pPr marL="666750" indent="-244475" defTabSz="820738">
              <a:spcBef>
                <a:spcPct val="20000"/>
              </a:spcBef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2pPr>
            <a:lvl3pPr marL="985838" indent="-204788" defTabSz="820738">
              <a:spcBef>
                <a:spcPct val="20000"/>
              </a:spcBef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3pPr>
            <a:lvl4pPr marL="1306513" indent="-206375" defTabSz="820738">
              <a:spcBef>
                <a:spcPct val="20000"/>
              </a:spcBef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4pPr>
            <a:lvl5pPr marL="1625600" indent="-204788" defTabSz="820738">
              <a:spcBef>
                <a:spcPct val="20000"/>
              </a:spcBef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5pPr>
            <a:lvl6pPr marL="2082800" indent="-204788" defTabSz="820738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6pPr>
            <a:lvl7pPr marL="2540000" indent="-204788" defTabSz="820738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7pPr>
            <a:lvl8pPr marL="2997200" indent="-204788" defTabSz="820738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8pPr>
            <a:lvl9pPr marL="3454400" indent="-204788" defTabSz="820738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2"/>
                </a:solidFill>
                <a:latin typeface="ITCCenturyBookT" pitchFamily="2" charset="0"/>
              </a:defRPr>
            </a:lvl9pPr>
          </a:lstStyle>
          <a:p>
            <a:pPr>
              <a:buFontTx/>
              <a:buChar char=" "/>
              <a:defRPr/>
            </a:pPr>
            <a:r>
              <a:rPr lang="it-IT" sz="2800" i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</a:rPr>
              <a:t>h</a:t>
            </a:r>
            <a:r>
              <a:rPr lang="it-IT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  <a:sym typeface="Symbol" panose="05050102010706020507" pitchFamily="18" charset="2"/>
              </a:rPr>
              <a:t>&gt;</a:t>
            </a:r>
            <a:r>
              <a:rPr lang="it-IT" sz="2800" i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  <a:sym typeface="Symbol" panose="05050102010706020507" pitchFamily="18" charset="2"/>
              </a:rPr>
              <a:t>E</a:t>
            </a:r>
            <a:r>
              <a:rPr lang="it-IT" sz="2800" i="1" baseline="-25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  <a:sym typeface="Symbol" panose="05050102010706020507" pitchFamily="18" charset="2"/>
              </a:rPr>
              <a:t>g</a:t>
            </a:r>
            <a:endParaRPr lang="it-IT" sz="2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500971" name="Object 235"/>
          <p:cNvGraphicFramePr>
            <a:graphicFrameLocks noChangeAspect="1"/>
          </p:cNvGraphicFramePr>
          <p:nvPr/>
        </p:nvGraphicFramePr>
        <p:xfrm>
          <a:off x="2463800" y="3473450"/>
          <a:ext cx="1547813" cy="939800"/>
        </p:xfrm>
        <a:graphic>
          <a:graphicData uri="http://schemas.openxmlformats.org/presentationml/2006/ole">
            <p:oleObj spid="_x0000_s500971" r:id="rId7" imgW="723586" imgH="469696" progId="Equation.3">
              <p:embed/>
            </p:oleObj>
          </a:graphicData>
        </a:graphic>
      </p:graphicFrame>
      <p:graphicFrame>
        <p:nvGraphicFramePr>
          <p:cNvPr id="500972" name="Object 236"/>
          <p:cNvGraphicFramePr>
            <a:graphicFrameLocks noChangeAspect="1"/>
          </p:cNvGraphicFramePr>
          <p:nvPr/>
        </p:nvGraphicFramePr>
        <p:xfrm>
          <a:off x="4570413" y="3582988"/>
          <a:ext cx="1466850" cy="722312"/>
        </p:xfrm>
        <a:graphic>
          <a:graphicData uri="http://schemas.openxmlformats.org/presentationml/2006/ole">
            <p:oleObj spid="_x0000_s500972" name="Equation" r:id="rId8" imgW="1079032" imgH="533169" progId="Equation.3">
              <p:embed/>
            </p:oleObj>
          </a:graphicData>
        </a:graphic>
      </p:graphicFrame>
      <p:grpSp>
        <p:nvGrpSpPr>
          <p:cNvPr id="500980" name="Group 49"/>
          <p:cNvGrpSpPr>
            <a:grpSpLocks/>
          </p:cNvGrpSpPr>
          <p:nvPr/>
        </p:nvGrpSpPr>
        <p:grpSpPr bwMode="auto">
          <a:xfrm>
            <a:off x="5881688" y="3476625"/>
            <a:ext cx="508000" cy="933450"/>
            <a:chOff x="3865" y="3537"/>
            <a:chExt cx="320" cy="588"/>
          </a:xfrm>
        </p:grpSpPr>
        <p:sp>
          <p:nvSpPr>
            <p:cNvPr id="500994" name="Line 29"/>
            <p:cNvSpPr>
              <a:spLocks noChangeShapeType="1"/>
            </p:cNvSpPr>
            <p:nvPr/>
          </p:nvSpPr>
          <p:spPr bwMode="auto">
            <a:xfrm>
              <a:off x="3865" y="3859"/>
              <a:ext cx="32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0995" name="Rectangle 30"/>
            <p:cNvSpPr>
              <a:spLocks noChangeArrowheads="1"/>
            </p:cNvSpPr>
            <p:nvPr/>
          </p:nvSpPr>
          <p:spPr bwMode="auto">
            <a:xfrm>
              <a:off x="4006" y="3807"/>
              <a:ext cx="12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endParaRPr lang="it-IT"/>
            </a:p>
          </p:txBody>
        </p:sp>
        <p:sp>
          <p:nvSpPr>
            <p:cNvPr id="500996" name="Rectangle 31"/>
            <p:cNvSpPr>
              <a:spLocks noChangeArrowheads="1"/>
            </p:cNvSpPr>
            <p:nvPr/>
          </p:nvSpPr>
          <p:spPr bwMode="auto">
            <a:xfrm>
              <a:off x="3878" y="3537"/>
              <a:ext cx="150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it-IT"/>
            </a:p>
          </p:txBody>
        </p:sp>
        <p:sp>
          <p:nvSpPr>
            <p:cNvPr id="500997" name="Rectangle 34"/>
            <p:cNvSpPr>
              <a:spLocks noChangeArrowheads="1"/>
            </p:cNvSpPr>
            <p:nvPr/>
          </p:nvSpPr>
          <p:spPr bwMode="auto">
            <a:xfrm>
              <a:off x="3872" y="3827"/>
              <a:ext cx="12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Book Antiqua" pitchFamily="18" charset="0"/>
                </a:rPr>
                <a:t>h</a:t>
              </a:r>
              <a:endParaRPr lang="it-IT"/>
            </a:p>
          </p:txBody>
        </p:sp>
        <p:sp>
          <p:nvSpPr>
            <p:cNvPr id="500998" name="Rectangle 35"/>
            <p:cNvSpPr>
              <a:spLocks noChangeArrowheads="1"/>
            </p:cNvSpPr>
            <p:nvPr/>
          </p:nvSpPr>
          <p:spPr bwMode="auto">
            <a:xfrm>
              <a:off x="4042" y="3557"/>
              <a:ext cx="9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Book Antiqua" pitchFamily="18" charset="0"/>
                </a:rPr>
                <a:t>e</a:t>
              </a:r>
              <a:endParaRPr lang="it-IT"/>
            </a:p>
          </p:txBody>
        </p:sp>
      </p:grpSp>
      <p:grpSp>
        <p:nvGrpSpPr>
          <p:cNvPr id="500981" name="Group 50"/>
          <p:cNvGrpSpPr>
            <a:grpSpLocks/>
          </p:cNvGrpSpPr>
          <p:nvPr/>
        </p:nvGrpSpPr>
        <p:grpSpPr bwMode="auto">
          <a:xfrm>
            <a:off x="6492875" y="3476625"/>
            <a:ext cx="1042988" cy="933450"/>
            <a:chOff x="1794" y="3340"/>
            <a:chExt cx="657" cy="588"/>
          </a:xfrm>
        </p:grpSpPr>
        <p:sp>
          <p:nvSpPr>
            <p:cNvPr id="500987" name="Line 51"/>
            <p:cNvSpPr>
              <a:spLocks noChangeShapeType="1"/>
            </p:cNvSpPr>
            <p:nvPr/>
          </p:nvSpPr>
          <p:spPr bwMode="auto">
            <a:xfrm>
              <a:off x="2033" y="3662"/>
              <a:ext cx="4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0988" name="Rectangle 52"/>
            <p:cNvSpPr>
              <a:spLocks noChangeArrowheads="1"/>
            </p:cNvSpPr>
            <p:nvPr/>
          </p:nvSpPr>
          <p:spPr bwMode="auto">
            <a:xfrm>
              <a:off x="2297" y="3359"/>
              <a:ext cx="136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FF0000"/>
                  </a:solidFill>
                  <a:latin typeface="Symbol" pitchFamily="18" charset="2"/>
                </a:rPr>
                <a:t>l</a:t>
              </a:r>
              <a:endParaRPr lang="it-IT">
                <a:solidFill>
                  <a:srgbClr val="FF0000"/>
                </a:solidFill>
              </a:endParaRPr>
            </a:p>
          </p:txBody>
        </p:sp>
        <p:sp>
          <p:nvSpPr>
            <p:cNvPr id="500989" name="Rectangle 53"/>
            <p:cNvSpPr>
              <a:spLocks noChangeArrowheads="1"/>
            </p:cNvSpPr>
            <p:nvPr/>
          </p:nvSpPr>
          <p:spPr bwMode="auto">
            <a:xfrm>
              <a:off x="2046" y="3340"/>
              <a:ext cx="150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it-IT"/>
            </a:p>
          </p:txBody>
        </p:sp>
        <p:sp>
          <p:nvSpPr>
            <p:cNvPr id="500990" name="Rectangle 54"/>
            <p:cNvSpPr>
              <a:spLocks noChangeArrowheads="1"/>
            </p:cNvSpPr>
            <p:nvPr/>
          </p:nvSpPr>
          <p:spPr bwMode="auto">
            <a:xfrm>
              <a:off x="2082" y="3630"/>
              <a:ext cx="12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Book Antiqua" pitchFamily="18" charset="0"/>
                </a:rPr>
                <a:t>h</a:t>
              </a:r>
              <a:endParaRPr lang="it-IT"/>
            </a:p>
          </p:txBody>
        </p:sp>
        <p:sp>
          <p:nvSpPr>
            <p:cNvPr id="500991" name="Rectangle 55"/>
            <p:cNvSpPr>
              <a:spLocks noChangeArrowheads="1"/>
            </p:cNvSpPr>
            <p:nvPr/>
          </p:nvSpPr>
          <p:spPr bwMode="auto">
            <a:xfrm>
              <a:off x="2210" y="3360"/>
              <a:ext cx="9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Book Antiqua" pitchFamily="18" charset="0"/>
                </a:rPr>
                <a:t>e</a:t>
              </a:r>
              <a:endParaRPr lang="it-IT"/>
            </a:p>
          </p:txBody>
        </p:sp>
        <p:sp>
          <p:nvSpPr>
            <p:cNvPr id="500992" name="Rectangle 56"/>
            <p:cNvSpPr>
              <a:spLocks noChangeArrowheads="1"/>
            </p:cNvSpPr>
            <p:nvPr/>
          </p:nvSpPr>
          <p:spPr bwMode="auto">
            <a:xfrm>
              <a:off x="2240" y="3626"/>
              <a:ext cx="101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 i="1">
                  <a:solidFill>
                    <a:srgbClr val="000000"/>
                  </a:solidFill>
                  <a:latin typeface="Book Antiqua" pitchFamily="18" charset="0"/>
                </a:rPr>
                <a:t>c</a:t>
              </a:r>
              <a:endParaRPr lang="it-IT"/>
            </a:p>
          </p:txBody>
        </p:sp>
        <p:sp>
          <p:nvSpPr>
            <p:cNvPr id="500993" name="Rectangle 57"/>
            <p:cNvSpPr>
              <a:spLocks noChangeArrowheads="1"/>
            </p:cNvSpPr>
            <p:nvPr/>
          </p:nvSpPr>
          <p:spPr bwMode="auto">
            <a:xfrm>
              <a:off x="1794" y="3447"/>
              <a:ext cx="136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31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it-IT"/>
            </a:p>
          </p:txBody>
        </p:sp>
      </p:grpSp>
      <p:sp>
        <p:nvSpPr>
          <p:cNvPr id="500982" name="Rectangle 58"/>
          <p:cNvSpPr>
            <a:spLocks noChangeArrowheads="1"/>
          </p:cNvSpPr>
          <p:nvPr/>
        </p:nvSpPr>
        <p:spPr bwMode="auto">
          <a:xfrm>
            <a:off x="749300" y="4470400"/>
            <a:ext cx="76628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it-IT" sz="2800" i="1">
                <a:solidFill>
                  <a:schemeClr val="tx2"/>
                </a:solidFill>
                <a:latin typeface="Book Antiqua" pitchFamily="18" charset="0"/>
              </a:rPr>
              <a:t>v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</a:rPr>
              <a:t> =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</a:rPr>
              <a:t>G</a:t>
            </a:r>
            <a:r>
              <a:rPr lang="it-IT" sz="2800" i="1" baseline="-25000">
                <a:solidFill>
                  <a:schemeClr val="tx2"/>
                </a:solidFill>
                <a:latin typeface="Book Antiqua" pitchFamily="18" charset="0"/>
              </a:rPr>
              <a:t>i</a:t>
            </a:r>
            <a:r>
              <a:rPr lang="it-IT" sz="2800" baseline="-250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</a:t>
            </a:r>
            <a:r>
              <a:rPr lang="it-IT" sz="2800" i="1" baseline="-25000">
                <a:solidFill>
                  <a:schemeClr val="tx2"/>
                </a:solidFill>
                <a:latin typeface="Book Antiqua" pitchFamily="18" charset="0"/>
              </a:rPr>
              <a:t>v</a:t>
            </a:r>
            <a:r>
              <a:rPr lang="it-IT" sz="2800" baseline="-2500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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i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 =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</a:rPr>
              <a:t>G</a:t>
            </a:r>
            <a:r>
              <a:rPr lang="it-IT" sz="2800" i="1" baseline="-25000">
                <a:solidFill>
                  <a:schemeClr val="tx2"/>
                </a:solidFill>
                <a:latin typeface="Book Antiqua" pitchFamily="18" charset="0"/>
              </a:rPr>
              <a:t>i</a:t>
            </a:r>
            <a:r>
              <a:rPr lang="it-IT" sz="2800" baseline="-250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</a:t>
            </a:r>
            <a:r>
              <a:rPr lang="it-IT" sz="2800" i="1" baseline="-25000">
                <a:solidFill>
                  <a:schemeClr val="tx2"/>
                </a:solidFill>
                <a:latin typeface="Book Antiqua" pitchFamily="18" charset="0"/>
              </a:rPr>
              <a:t>v</a:t>
            </a:r>
            <a:r>
              <a:rPr lang="it-IT" sz="2800" baseline="-2500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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 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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P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 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P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 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I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 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EE* 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=</a:t>
            </a:r>
            <a:r>
              <a:rPr lang="it-IT" sz="2800" i="1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E</a:t>
            </a:r>
            <a:r>
              <a:rPr lang="it-IT" sz="28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</a:t>
            </a:r>
            <a:r>
              <a:rPr lang="it-IT" sz="2800" baseline="30000">
                <a:solidFill>
                  <a:schemeClr val="tx2"/>
                </a:solidFill>
                <a:latin typeface="Book Antiqua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00983" name="Rectangle 59"/>
          <p:cNvSpPr>
            <a:spLocks noChangeArrowheads="1"/>
          </p:cNvSpPr>
          <p:nvPr/>
        </p:nvSpPr>
        <p:spPr bwMode="auto">
          <a:xfrm>
            <a:off x="696913" y="5165725"/>
            <a:ext cx="77771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it-IT" sz="2800" i="1">
                <a:latin typeface="Book Antiqua" pitchFamily="18" charset="0"/>
              </a:rPr>
              <a:t>E</a:t>
            </a:r>
            <a:r>
              <a:rPr lang="it-IT" sz="2800">
                <a:latin typeface="Book Antiqua" pitchFamily="18" charset="0"/>
              </a:rPr>
              <a:t>(</a:t>
            </a:r>
            <a:r>
              <a:rPr lang="it-IT" sz="2800" i="1">
                <a:latin typeface="Book Antiqua" pitchFamily="18" charset="0"/>
              </a:rPr>
              <a:t>t</a:t>
            </a:r>
            <a:r>
              <a:rPr lang="it-IT" sz="2800">
                <a:latin typeface="Book Antiqua" pitchFamily="18" charset="0"/>
              </a:rPr>
              <a:t>)=</a:t>
            </a:r>
            <a:r>
              <a:rPr lang="it-IT" sz="2800" i="1">
                <a:latin typeface="Book Antiqua" pitchFamily="18" charset="0"/>
              </a:rPr>
              <a:t>E</a:t>
            </a:r>
            <a:r>
              <a:rPr lang="it-IT" sz="2800" baseline="-25000">
                <a:latin typeface="Book Antiqua" pitchFamily="18" charset="0"/>
              </a:rPr>
              <a:t>0</a:t>
            </a:r>
            <a:r>
              <a:rPr lang="it-IT" sz="2800">
                <a:latin typeface="Book Antiqua" pitchFamily="18" charset="0"/>
              </a:rPr>
              <a:t>[1+</a:t>
            </a:r>
            <a:r>
              <a:rPr lang="it-IT" sz="2800" i="1">
                <a:latin typeface="Book Antiqua" pitchFamily="18" charset="0"/>
              </a:rPr>
              <a:t>a</a:t>
            </a:r>
            <a:r>
              <a:rPr lang="it-IT" sz="2800">
                <a:latin typeface="Book Antiqua" pitchFamily="18" charset="0"/>
              </a:rPr>
              <a:t>(</a:t>
            </a:r>
            <a:r>
              <a:rPr lang="it-IT" sz="2800" i="1">
                <a:latin typeface="Book Antiqua" pitchFamily="18" charset="0"/>
              </a:rPr>
              <a:t>t</a:t>
            </a:r>
            <a:r>
              <a:rPr lang="it-IT" sz="2800">
                <a:latin typeface="Book Antiqua" pitchFamily="18" charset="0"/>
              </a:rPr>
              <a:t>)]exp[-j(</a:t>
            </a:r>
            <a:r>
              <a:rPr lang="it-IT" sz="2800" i="1">
                <a:latin typeface="Book Antiqua" pitchFamily="18" charset="0"/>
              </a:rPr>
              <a:t>2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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</a:t>
            </a:r>
            <a:r>
              <a:rPr lang="it-IT" sz="2800" baseline="-25000">
                <a:latin typeface="Book Antiqua" pitchFamily="18" charset="0"/>
                <a:sym typeface="Symbol" pitchFamily="18" charset="2"/>
              </a:rPr>
              <a:t>0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t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+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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(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t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))</a:t>
            </a:r>
            <a:r>
              <a:rPr lang="it-IT" sz="2800">
                <a:latin typeface="Book Antiqua" pitchFamily="18" charset="0"/>
              </a:rPr>
              <a:t>]</a:t>
            </a:r>
            <a:endParaRPr lang="it-IT" sz="2800" i="1">
              <a:latin typeface="Book Antiqua" pitchFamily="18" charset="0"/>
            </a:endParaRPr>
          </a:p>
        </p:txBody>
      </p:sp>
      <p:sp>
        <p:nvSpPr>
          <p:cNvPr id="500984" name="Rectangle 60"/>
          <p:cNvSpPr>
            <a:spLocks noChangeArrowheads="1"/>
          </p:cNvSpPr>
          <p:nvPr/>
        </p:nvSpPr>
        <p:spPr bwMode="auto">
          <a:xfrm>
            <a:off x="695325" y="5600700"/>
            <a:ext cx="74755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820738">
              <a:lnSpc>
                <a:spcPct val="85000"/>
              </a:lnSpc>
            </a:pPr>
            <a:r>
              <a:rPr lang="it-IT" sz="2800" i="1">
                <a:latin typeface="Book Antiqua" pitchFamily="18" charset="0"/>
              </a:rPr>
              <a:t>v</a:t>
            </a:r>
            <a:r>
              <a:rPr lang="it-IT" sz="2800">
                <a:latin typeface="Book Antiqua" pitchFamily="18" charset="0"/>
              </a:rPr>
              <a:t>(</a:t>
            </a:r>
            <a:r>
              <a:rPr lang="it-IT" sz="2800" i="1">
                <a:latin typeface="Book Antiqua" pitchFamily="18" charset="0"/>
              </a:rPr>
              <a:t>t</a:t>
            </a:r>
            <a:r>
              <a:rPr lang="it-IT" sz="2800">
                <a:latin typeface="Book Antiqua" pitchFamily="18" charset="0"/>
              </a:rPr>
              <a:t>) 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</a:t>
            </a:r>
            <a:r>
              <a:rPr lang="it-IT" sz="2800">
                <a:latin typeface="Book Antiqua" pitchFamily="18" charset="0"/>
              </a:rPr>
              <a:t> 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EE* =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 (</a:t>
            </a:r>
            <a:r>
              <a:rPr lang="it-IT" sz="2800" i="1">
                <a:latin typeface="Book Antiqua" pitchFamily="18" charset="0"/>
              </a:rPr>
              <a:t>E</a:t>
            </a:r>
            <a:r>
              <a:rPr lang="it-IT" sz="2800" baseline="-25000">
                <a:latin typeface="Book Antiqua" pitchFamily="18" charset="0"/>
              </a:rPr>
              <a:t>0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</a:t>
            </a:r>
            <a:r>
              <a:rPr lang="it-IT" sz="2800" baseline="30000">
                <a:latin typeface="Book Antiqua" pitchFamily="18" charset="0"/>
                <a:sym typeface="Symbol" pitchFamily="18" charset="2"/>
              </a:rPr>
              <a:t>2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 </a:t>
            </a:r>
            <a:r>
              <a:rPr lang="it-IT" sz="2800">
                <a:latin typeface="Book Antiqua" pitchFamily="18" charset="0"/>
              </a:rPr>
              <a:t>[1+</a:t>
            </a:r>
            <a:r>
              <a:rPr lang="it-IT" sz="2800" i="1">
                <a:latin typeface="Book Antiqua" pitchFamily="18" charset="0"/>
              </a:rPr>
              <a:t>a</a:t>
            </a:r>
            <a:r>
              <a:rPr lang="it-IT" sz="2800">
                <a:latin typeface="Book Antiqua" pitchFamily="18" charset="0"/>
              </a:rPr>
              <a:t>(</a:t>
            </a:r>
            <a:r>
              <a:rPr lang="it-IT" sz="2800" i="1">
                <a:latin typeface="Book Antiqua" pitchFamily="18" charset="0"/>
              </a:rPr>
              <a:t>t</a:t>
            </a:r>
            <a:r>
              <a:rPr lang="it-IT" sz="2800">
                <a:latin typeface="Book Antiqua" pitchFamily="18" charset="0"/>
              </a:rPr>
              <a:t>)]</a:t>
            </a:r>
            <a:r>
              <a:rPr lang="it-IT" sz="2800" baseline="30000">
                <a:latin typeface="Book Antiqua" pitchFamily="18" charset="0"/>
              </a:rPr>
              <a:t>2</a:t>
            </a:r>
            <a:r>
              <a:rPr lang="it-IT" sz="2800">
                <a:latin typeface="Book Antiqua" pitchFamily="18" charset="0"/>
              </a:rPr>
              <a:t> 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 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(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t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)=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P</a:t>
            </a:r>
            <a:r>
              <a:rPr lang="it-IT" sz="2800" baseline="-25000">
                <a:latin typeface="Book Antiqua" pitchFamily="18" charset="0"/>
                <a:sym typeface="Symbol" pitchFamily="18" charset="2"/>
              </a:rPr>
              <a:t>0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 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mod(</a:t>
            </a:r>
            <a:r>
              <a:rPr lang="it-IT" sz="2800" i="1">
                <a:latin typeface="Book Antiqua" pitchFamily="18" charset="0"/>
                <a:sym typeface="Symbol" pitchFamily="18" charset="2"/>
              </a:rPr>
              <a:t>t</a:t>
            </a:r>
            <a:r>
              <a:rPr lang="it-IT" sz="2800">
                <a:latin typeface="Book Antiqua" pitchFamily="18" charset="0"/>
                <a:sym typeface="Symbol" pitchFamily="18" charset="2"/>
              </a:rPr>
              <a:t>)</a:t>
            </a:r>
          </a:p>
        </p:txBody>
      </p:sp>
      <p:graphicFrame>
        <p:nvGraphicFramePr>
          <p:cNvPr id="500973" name="Object 237"/>
          <p:cNvGraphicFramePr>
            <a:graphicFrameLocks noGrp="1" noChangeAspect="1"/>
          </p:cNvGraphicFramePr>
          <p:nvPr>
            <p:ph idx="1"/>
          </p:nvPr>
        </p:nvGraphicFramePr>
        <p:xfrm>
          <a:off x="619125" y="6067425"/>
          <a:ext cx="7656513" cy="669925"/>
        </p:xfrm>
        <a:graphic>
          <a:graphicData uri="http://schemas.openxmlformats.org/presentationml/2006/ole">
            <p:oleObj spid="_x0000_s500973" name="Equation" r:id="rId9" imgW="2908300" imgH="254000" progId="Equation.3">
              <p:embed/>
            </p:oleObj>
          </a:graphicData>
        </a:graphic>
      </p:graphicFrame>
      <p:sp>
        <p:nvSpPr>
          <p:cNvPr id="500985" name="Line 62"/>
          <p:cNvSpPr>
            <a:spLocks noChangeShapeType="1"/>
          </p:cNvSpPr>
          <p:nvPr/>
        </p:nvSpPr>
        <p:spPr bwMode="auto">
          <a:xfrm flipV="1">
            <a:off x="0" y="34417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500986" name="Line 63"/>
          <p:cNvSpPr>
            <a:spLocks noChangeShapeType="1"/>
          </p:cNvSpPr>
          <p:nvPr/>
        </p:nvSpPr>
        <p:spPr bwMode="auto">
          <a:xfrm flipV="1">
            <a:off x="0" y="5016500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latin typeface="Book Antiqua" pitchFamily="18" charset="0"/>
              </a:rPr>
              <a:t>Telemetri a triangolazione</a:t>
            </a:r>
            <a:endParaRPr lang="it-IT" i="1" smtClean="0">
              <a:latin typeface="Symbol" pitchFamily="18" charset="2"/>
            </a:endParaRPr>
          </a:p>
        </p:txBody>
      </p:sp>
      <p:sp>
        <p:nvSpPr>
          <p:cNvPr id="2" name="Segnaposto contenuto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23912" y="1560442"/>
            <a:ext cx="8091488" cy="4250634"/>
          </a:xfrm>
          <a:blipFill rotWithShape="0">
            <a:blip r:embed="rId3"/>
            <a:stretch>
              <a:fillRect b="-19943"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it-IT">
                <a:noFill/>
              </a:rPr>
              <a:t> </a:t>
            </a:r>
          </a:p>
        </p:txBody>
      </p:sp>
      <p:sp>
        <p:nvSpPr>
          <p:cNvPr id="519171" name="Line 62"/>
          <p:cNvSpPr>
            <a:spLocks noChangeShapeType="1"/>
          </p:cNvSpPr>
          <p:nvPr/>
        </p:nvSpPr>
        <p:spPr bwMode="auto">
          <a:xfrm flipV="1">
            <a:off x="0" y="4008438"/>
            <a:ext cx="91440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p_bne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63ACFF"/>
      </a:accent1>
      <a:accent2>
        <a:srgbClr val="40FF40"/>
      </a:accent2>
      <a:accent3>
        <a:srgbClr val="FFFFFF"/>
      </a:accent3>
      <a:accent4>
        <a:srgbClr val="000000"/>
      </a:accent4>
      <a:accent5>
        <a:srgbClr val="B7D2FF"/>
      </a:accent5>
      <a:accent6>
        <a:srgbClr val="39E739"/>
      </a:accent6>
      <a:hlink>
        <a:srgbClr val="FF78FF"/>
      </a:hlink>
      <a:folHlink>
        <a:srgbClr val="FFE193"/>
      </a:folHlink>
    </a:clrScheme>
    <a:fontScheme name="hp_bned">
      <a:majorFont>
        <a:latin typeface="ITCCenturyBookT"/>
        <a:ea typeface=""/>
        <a:cs typeface=""/>
      </a:majorFont>
      <a:minorFont>
        <a:latin typeface="ITCCenturyBook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TCCenturyBookT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TCCenturyBookT" pitchFamily="2" charset="0"/>
          </a:defRPr>
        </a:defPPr>
      </a:lstStyle>
    </a:lnDef>
  </a:objectDefaults>
  <a:extraClrSchemeLst>
    <a:extraClrScheme>
      <a:clrScheme name="hp_bn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p_bne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_bned 8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1079FF"/>
        </a:accent1>
        <a:accent2>
          <a:srgbClr val="00B400"/>
        </a:accent2>
        <a:accent3>
          <a:srgbClr val="FFFFFF"/>
        </a:accent3>
        <a:accent4>
          <a:srgbClr val="000000"/>
        </a:accent4>
        <a:accent5>
          <a:srgbClr val="AABEFF"/>
        </a:accent5>
        <a:accent6>
          <a:srgbClr val="00A300"/>
        </a:accent6>
        <a:hlink>
          <a:srgbClr val="FF00FF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C:\data\ms\template\hp_bned.pot</Template>
  <TotalTime>11790</TotalTime>
  <Words>705</Words>
  <Application>Microsoft Office PowerPoint</Application>
  <PresentationFormat>Overhead</PresentationFormat>
  <Paragraphs>138</Paragraphs>
  <Slides>22</Slides>
  <Notes>15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2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22</vt:i4>
      </vt:variant>
    </vt:vector>
  </HeadingPairs>
  <TitlesOfParts>
    <vt:vector size="33" baseType="lpstr">
      <vt:lpstr>ITCCenturyBookT</vt:lpstr>
      <vt:lpstr>Arial</vt:lpstr>
      <vt:lpstr>Times New Roman</vt:lpstr>
      <vt:lpstr>Univers Condensed</vt:lpstr>
      <vt:lpstr>Book Antiqua</vt:lpstr>
      <vt:lpstr>Symbol</vt:lpstr>
      <vt:lpstr>hp_bned</vt:lpstr>
      <vt:lpstr>hp_bned</vt:lpstr>
      <vt:lpstr>Equation</vt:lpstr>
      <vt:lpstr>Equazione</vt:lpstr>
      <vt:lpstr>Microsoft Equation 3.0</vt:lpstr>
      <vt:lpstr>Diapositiva 1</vt:lpstr>
      <vt:lpstr>Radiazione e.m. e Fabry-Perot</vt:lpstr>
      <vt:lpstr>Guadagno ottico, perdite logaritmiche efficienza diff. e Lambert-Beer</vt:lpstr>
      <vt:lpstr>Laser impulsati e relazioni l,L,n</vt:lpstr>
      <vt:lpstr>Fasci gaussiani e di Gauss-Hermite</vt:lpstr>
      <vt:lpstr>Propagazione libera, parametro di Rayleigh (near- e far-field), divergenza</vt:lpstr>
      <vt:lpstr>Trasform. fasci gaussiani (lente/telescopio) Spot size risonatore piano-sferico</vt:lpstr>
      <vt:lpstr>Campo, Intensità, Potenza, e fotorivelatori Rivelazione diretta e coerente</vt:lpstr>
      <vt:lpstr>Telemetri a triangolazione</vt:lpstr>
      <vt:lpstr>Telemetri a tempo di volo (tof)</vt:lpstr>
      <vt:lpstr>Brillanza e angolo solido</vt:lpstr>
      <vt:lpstr>Power budget e accuratezza</vt:lpstr>
      <vt:lpstr>Rumore telemetri</vt:lpstr>
      <vt:lpstr>Velocimetri (LDV)</vt:lpstr>
      <vt:lpstr>Interferometria</vt:lpstr>
      <vt:lpstr>Interferometria</vt:lpstr>
      <vt:lpstr>Speckle Pattern</vt:lpstr>
      <vt:lpstr>Oscillatori e stabilizzazione</vt:lpstr>
      <vt:lpstr>Diapositiva 19</vt:lpstr>
      <vt:lpstr>Comments on Teaching and WEB material</vt:lpstr>
      <vt:lpstr>Properties of the LASERs</vt:lpstr>
      <vt:lpstr>LASER Fundamentals (MIT)</vt:lpstr>
    </vt:vector>
  </TitlesOfParts>
  <Company>Politecnico di Milano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Misure sui laser</dc:title>
  <dc:creator>C. Svelto</dc:creator>
  <cp:lastModifiedBy>Notebook HP</cp:lastModifiedBy>
  <cp:revision>558</cp:revision>
  <cp:lastPrinted>1999-09-13T09:18:36Z</cp:lastPrinted>
  <dcterms:created xsi:type="dcterms:W3CDTF">1998-05-02T23:11:32Z</dcterms:created>
  <dcterms:modified xsi:type="dcterms:W3CDTF">2014-10-04T19:31:06Z</dcterms:modified>
</cp:coreProperties>
</file>